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59" r:id="rId1"/>
  </p:sldMasterIdLst>
  <p:sldIdLst>
    <p:sldId id="280" r:id="rId2"/>
    <p:sldId id="256" r:id="rId3"/>
    <p:sldId id="257" r:id="rId4"/>
    <p:sldId id="266" r:id="rId5"/>
    <p:sldId id="265" r:id="rId6"/>
    <p:sldId id="267" r:id="rId7"/>
    <p:sldId id="268" r:id="rId8"/>
    <p:sldId id="269" r:id="rId9"/>
    <p:sldId id="264" r:id="rId10"/>
    <p:sldId id="263" r:id="rId11"/>
    <p:sldId id="270" r:id="rId12"/>
    <p:sldId id="262" r:id="rId13"/>
    <p:sldId id="261" r:id="rId14"/>
    <p:sldId id="260" r:id="rId15"/>
    <p:sldId id="259" r:id="rId16"/>
    <p:sldId id="278" r:id="rId17"/>
    <p:sldId id="277" r:id="rId18"/>
    <p:sldId id="279" r:id="rId19"/>
    <p:sldId id="276" r:id="rId20"/>
    <p:sldId id="275" r:id="rId21"/>
    <p:sldId id="274" r:id="rId22"/>
    <p:sldId id="273"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109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23738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85873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22989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7060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46327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5319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942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818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8/26/2025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6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055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8/26/2025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042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8/26/2025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253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8/26/2025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514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013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8/26/2025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981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8/26/2025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4199787"/>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D90C24-A62C-30E6-072B-D85460DAAF31}"/>
              </a:ext>
            </a:extLst>
          </p:cNvPr>
          <p:cNvPicPr>
            <a:picLocks noChangeAspect="1"/>
          </p:cNvPicPr>
          <p:nvPr/>
        </p:nvPicPr>
        <p:blipFill>
          <a:blip r:embed="rId2"/>
          <a:stretch>
            <a:fillRect/>
          </a:stretch>
        </p:blipFill>
        <p:spPr>
          <a:xfrm>
            <a:off x="0" y="-266700"/>
            <a:ext cx="12192000" cy="7124700"/>
          </a:xfrm>
          <a:prstGeom prst="rect">
            <a:avLst/>
          </a:prstGeom>
        </p:spPr>
      </p:pic>
    </p:spTree>
    <p:extLst>
      <p:ext uri="{BB962C8B-B14F-4D97-AF65-F5344CB8AC3E}">
        <p14:creationId xmlns:p14="http://schemas.microsoft.com/office/powerpoint/2010/main" val="278551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D086A-281B-468E-0AC7-060280C1EFF2}"/>
              </a:ext>
            </a:extLst>
          </p:cNvPr>
          <p:cNvSpPr>
            <a:spLocks noGrp="1"/>
          </p:cNvSpPr>
          <p:nvPr>
            <p:ph idx="1"/>
          </p:nvPr>
        </p:nvSpPr>
        <p:spPr>
          <a:xfrm>
            <a:off x="677334" y="723901"/>
            <a:ext cx="8596668" cy="5317462"/>
          </a:xfrm>
        </p:spPr>
        <p:txBody>
          <a:bodyPr/>
          <a:lstStyle/>
          <a:p>
            <a:pPr marL="0" indent="0" algn="r" rtl="1">
              <a:buNone/>
            </a:pPr>
            <a:r>
              <a:rPr lang="fa-IR" sz="1800" b="1" i="0" u="none" strike="noStrike" baseline="0" dirty="0">
                <a:solidFill>
                  <a:srgbClr val="EE7D31"/>
                </a:solidFill>
                <a:latin typeface="BNazaninBold"/>
              </a:rPr>
              <a:t>استراتژیها :</a:t>
            </a:r>
          </a:p>
          <a:p>
            <a:pPr marL="0" indent="0" algn="r" rtl="1">
              <a:buNone/>
            </a:pPr>
            <a:r>
              <a:rPr lang="fa-IR" sz="1800" b="0" i="0" u="none" strike="noStrike" baseline="0" dirty="0">
                <a:solidFill>
                  <a:srgbClr val="000000"/>
                </a:solidFill>
                <a:latin typeface="BNazanin"/>
              </a:rPr>
              <a:t>1 . غربالگری و شناسایی کودکان مبتلا به بیماریهای متابولیک ارثی</a:t>
            </a:r>
          </a:p>
          <a:p>
            <a:pPr marL="0" indent="0" algn="r" rtl="1">
              <a:buNone/>
            </a:pPr>
            <a:r>
              <a:rPr lang="fa-IR" sz="1800" b="0" i="0" u="none" strike="noStrike" baseline="0" dirty="0">
                <a:solidFill>
                  <a:srgbClr val="000000"/>
                </a:solidFill>
                <a:latin typeface="BNazanin"/>
              </a:rPr>
              <a:t>2 . تشخیص،کنترل و درمان</a:t>
            </a:r>
            <a:r>
              <a:rPr lang="en-US" sz="1800" b="0" i="0" u="none" strike="noStrike" baseline="0" dirty="0">
                <a:solidFill>
                  <a:srgbClr val="000000"/>
                </a:solidFill>
                <a:latin typeface="BNazanin"/>
              </a:rPr>
              <a:t> </a:t>
            </a:r>
            <a:r>
              <a:rPr lang="fa-IR" sz="1800" b="0" i="0" u="none" strike="noStrike" baseline="0" dirty="0">
                <a:solidFill>
                  <a:srgbClr val="000000"/>
                </a:solidFill>
                <a:latin typeface="BNazanin"/>
              </a:rPr>
              <a:t>استاندارد کودکان مبتلا به بیماریهای متابولیک ارثی</a:t>
            </a:r>
          </a:p>
          <a:p>
            <a:pPr marL="0" indent="0" algn="r" rtl="1">
              <a:buNone/>
            </a:pPr>
            <a:r>
              <a:rPr lang="fa-IR" sz="1800" b="0" i="0" u="none" strike="noStrike" baseline="0" dirty="0">
                <a:solidFill>
                  <a:srgbClr val="000000"/>
                </a:solidFill>
                <a:latin typeface="BNazanin"/>
              </a:rPr>
              <a:t>3 . مشاورۀ ژنتیک و تشخیص پیش از تولد در خانواده و بستگان نزدیک بیمار مبتلا به بیماریهای متابولیک ارثی</a:t>
            </a:r>
            <a:endParaRPr lang="en-US" dirty="0"/>
          </a:p>
        </p:txBody>
      </p:sp>
      <p:pic>
        <p:nvPicPr>
          <p:cNvPr id="4" name="Picture 3">
            <a:extLst>
              <a:ext uri="{FF2B5EF4-FFF2-40B4-BE49-F238E27FC236}">
                <a16:creationId xmlns:a16="http://schemas.microsoft.com/office/drawing/2014/main" id="{B970308E-F064-F1D0-0E82-0F876F9813E4}"/>
              </a:ext>
            </a:extLst>
          </p:cNvPr>
          <p:cNvPicPr>
            <a:picLocks noChangeAspect="1"/>
          </p:cNvPicPr>
          <p:nvPr/>
        </p:nvPicPr>
        <p:blipFill>
          <a:blip r:embed="rId2"/>
          <a:stretch>
            <a:fillRect/>
          </a:stretch>
        </p:blipFill>
        <p:spPr>
          <a:xfrm>
            <a:off x="3759200" y="3702975"/>
            <a:ext cx="3543300" cy="2338388"/>
          </a:xfrm>
          <a:prstGeom prst="rect">
            <a:avLst/>
          </a:prstGeom>
          <a:ln>
            <a:noFill/>
          </a:ln>
          <a:effectLst>
            <a:softEdge rad="112500"/>
          </a:effectLst>
        </p:spPr>
      </p:pic>
    </p:spTree>
    <p:extLst>
      <p:ext uri="{BB962C8B-B14F-4D97-AF65-F5344CB8AC3E}">
        <p14:creationId xmlns:p14="http://schemas.microsoft.com/office/powerpoint/2010/main" val="292811529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4214-2B1A-3EFE-5D74-544D94DCD62C}"/>
              </a:ext>
            </a:extLst>
          </p:cNvPr>
          <p:cNvSpPr>
            <a:spLocks noGrp="1"/>
          </p:cNvSpPr>
          <p:nvPr>
            <p:ph type="title"/>
          </p:nvPr>
        </p:nvSpPr>
        <p:spPr>
          <a:xfrm>
            <a:off x="279400" y="609600"/>
            <a:ext cx="9740900" cy="762000"/>
          </a:xfrm>
        </p:spPr>
        <p:txBody>
          <a:bodyPr>
            <a:normAutofit fontScale="90000"/>
          </a:bodyPr>
          <a:lstStyle/>
          <a:p>
            <a:pPr marL="342900" indent="-342900" algn="r" rtl="1">
              <a:buFont typeface="Wingdings" panose="05000000000000000000" pitchFamily="2" charset="2"/>
              <a:buChar char="q"/>
            </a:pPr>
            <a:r>
              <a:rPr lang="fa-IR" sz="2000" b="0" i="0" u="none" strike="noStrike" baseline="0" dirty="0">
                <a:latin typeface="BNazanin"/>
              </a:rPr>
              <a:t>استانداردهای اجرایی، ناظر به فرایندهای کلی برنامه و ارجاع بیماران بین سطوح و مراکز ارائه خدمت :</a:t>
            </a:r>
            <a:br>
              <a:rPr lang="fa-IR" sz="2000" b="0" i="0" u="none" strike="noStrike" baseline="0" dirty="0">
                <a:latin typeface="BNazanin"/>
              </a:rPr>
            </a:br>
            <a:endParaRPr lang="en-US" dirty="0"/>
          </a:p>
        </p:txBody>
      </p:sp>
      <p:sp>
        <p:nvSpPr>
          <p:cNvPr id="3" name="Content Placeholder 2">
            <a:extLst>
              <a:ext uri="{FF2B5EF4-FFF2-40B4-BE49-F238E27FC236}">
                <a16:creationId xmlns:a16="http://schemas.microsoft.com/office/drawing/2014/main" id="{EE5B85F4-9FDD-7E1A-0FAC-7E2E21103FB1}"/>
              </a:ext>
            </a:extLst>
          </p:cNvPr>
          <p:cNvSpPr>
            <a:spLocks noGrp="1"/>
          </p:cNvSpPr>
          <p:nvPr>
            <p:ph idx="1"/>
          </p:nvPr>
        </p:nvSpPr>
        <p:spPr>
          <a:xfrm>
            <a:off x="677334" y="1066800"/>
            <a:ext cx="9025466" cy="4974563"/>
          </a:xfrm>
        </p:spPr>
        <p:txBody>
          <a:bodyPr>
            <a:normAutofit/>
          </a:bodyPr>
          <a:lstStyle/>
          <a:p>
            <a:pPr algn="l"/>
            <a:endParaRPr lang="fa-IR" sz="1800" b="0" i="0" u="none" strike="noStrike" baseline="0" dirty="0">
              <a:latin typeface="BNazanin"/>
            </a:endParaRPr>
          </a:p>
          <a:p>
            <a:pPr marL="0" indent="0" algn="r" rtl="1">
              <a:buNone/>
            </a:pPr>
            <a:r>
              <a:rPr lang="fa-IR" sz="1600" b="0" i="0" u="none" strike="noStrike" baseline="0" dirty="0">
                <a:latin typeface="BZar"/>
              </a:rPr>
              <a:t>1 </a:t>
            </a:r>
            <a:r>
              <a:rPr lang="fa-IR" sz="1600" b="0" i="0" u="none" strike="noStrike" baseline="0" dirty="0">
                <a:latin typeface="Calibri" panose="020F0502020204030204" pitchFamily="34" charset="0"/>
              </a:rPr>
              <a:t>- </a:t>
            </a:r>
            <a:r>
              <a:rPr lang="fa-IR" sz="1600" b="0" i="0" u="none" strike="noStrike" baseline="0" dirty="0">
                <a:latin typeface="BNazanin"/>
              </a:rPr>
              <a:t>غربالگری نوزادان سالم در روز </a:t>
            </a:r>
            <a:r>
              <a:rPr lang="fa-IR" sz="1600" b="1" i="0" u="none" strike="noStrike" baseline="0" dirty="0">
                <a:solidFill>
                  <a:srgbClr val="00B050"/>
                </a:solidFill>
                <a:latin typeface="BNazanin"/>
              </a:rPr>
              <a:t>3 تا 5 پس از تولد </a:t>
            </a:r>
            <a:r>
              <a:rPr lang="fa-IR" sz="1600" b="0" i="0" u="none" strike="noStrike" baseline="0" dirty="0">
                <a:latin typeface="BNazanin"/>
              </a:rPr>
              <a:t>با </a:t>
            </a:r>
            <a:r>
              <a:rPr lang="fa-IR" sz="1600" b="1" i="0" u="none" strike="noStrike" baseline="0" dirty="0">
                <a:solidFill>
                  <a:srgbClr val="00B050"/>
                </a:solidFill>
                <a:latin typeface="BNazanin"/>
              </a:rPr>
              <a:t>نمونه گیری خون از پاشنه پای نوزاد بر روی کاغذ فیلتر</a:t>
            </a:r>
            <a:r>
              <a:rPr lang="fa-IR" sz="1600" b="0" i="0" u="none" strike="noStrike" baseline="0" dirty="0">
                <a:latin typeface="BNazanin"/>
              </a:rPr>
              <a:t>، توسط مراقب سلامت/نمونه گیر آموزش دیده صورت میگیرد.</a:t>
            </a:r>
            <a:endParaRPr lang="en-US" sz="1600" b="0" i="0" u="none" strike="noStrike" baseline="0" dirty="0">
              <a:latin typeface="BNazanin"/>
            </a:endParaRPr>
          </a:p>
          <a:p>
            <a:pPr marL="0" indent="0" algn="r" rtl="1">
              <a:buNone/>
            </a:pPr>
            <a:endParaRPr lang="fa-IR" sz="1600" b="0" i="0" u="none" strike="noStrike" baseline="0" dirty="0">
              <a:latin typeface="BNazanin"/>
            </a:endParaRPr>
          </a:p>
          <a:p>
            <a:pPr marL="0" indent="0" algn="r" rtl="1">
              <a:buNone/>
            </a:pPr>
            <a:r>
              <a:rPr lang="fa-IR" sz="1600" b="0" i="0" u="none" strike="noStrike" baseline="0" dirty="0">
                <a:latin typeface="BZar"/>
              </a:rPr>
              <a:t>2 </a:t>
            </a:r>
            <a:r>
              <a:rPr lang="fa-IR" sz="1600" b="0" i="0" u="none" strike="noStrike" baseline="0" dirty="0">
                <a:latin typeface="Calibri" panose="020F0502020204030204" pitchFamily="34" charset="0"/>
              </a:rPr>
              <a:t>- </a:t>
            </a:r>
            <a:r>
              <a:rPr lang="fa-IR" sz="1600" b="0" i="0" u="none" strike="noStrike" baseline="0" dirty="0">
                <a:latin typeface="BNazanin"/>
              </a:rPr>
              <a:t>نوزادانی که پس از تولد در </a:t>
            </a:r>
            <a:r>
              <a:rPr lang="fa-IR" sz="1600" b="0" i="0" u="none" strike="noStrike" baseline="0" dirty="0">
                <a:solidFill>
                  <a:srgbClr val="00B050"/>
                </a:solidFill>
                <a:latin typeface="BNazanin"/>
              </a:rPr>
              <a:t>بخش </a:t>
            </a:r>
            <a:r>
              <a:rPr lang="en-US" sz="1600" b="0" i="0" u="none" strike="noStrike" baseline="0" dirty="0">
                <a:solidFill>
                  <a:srgbClr val="00B050"/>
                </a:solidFill>
                <a:latin typeface="Times New Roman" panose="02020603050405020304" pitchFamily="18" charset="0"/>
              </a:rPr>
              <a:t>NICU </a:t>
            </a:r>
            <a:r>
              <a:rPr lang="fa-IR" sz="1600" b="0" i="0" u="none" strike="noStrike" baseline="0" dirty="0">
                <a:solidFill>
                  <a:srgbClr val="00B050"/>
                </a:solidFill>
                <a:latin typeface="BNazanin"/>
              </a:rPr>
              <a:t>تحت مراقبت قرار میگیرند </a:t>
            </a:r>
            <a:r>
              <a:rPr lang="fa-IR" sz="1600" b="0" i="0" u="none" strike="noStrike" baseline="0" dirty="0">
                <a:latin typeface="BNazanin"/>
              </a:rPr>
              <a:t>و یا </a:t>
            </a:r>
            <a:r>
              <a:rPr lang="fa-IR" sz="1600" b="0" i="0" u="none" strike="noStrike" baseline="0" dirty="0">
                <a:solidFill>
                  <a:schemeClr val="accent4">
                    <a:lumMod val="75000"/>
                  </a:schemeClr>
                </a:solidFill>
                <a:latin typeface="BNazanin"/>
              </a:rPr>
              <a:t>نوزادی قبل از 3 روزگی در بیمارستان بستری شود</a:t>
            </a:r>
            <a:r>
              <a:rPr lang="fa-IR" sz="1600" b="0" i="0" u="none" strike="noStrike" baseline="0" dirty="0">
                <a:latin typeface="BNazanin"/>
              </a:rPr>
              <a:t>، </a:t>
            </a:r>
            <a:r>
              <a:rPr lang="fa-IR" sz="1600" b="0" i="0" u="none" strike="noStrike" baseline="0" dirty="0">
                <a:solidFill>
                  <a:schemeClr val="accent1">
                    <a:lumMod val="75000"/>
                  </a:schemeClr>
                </a:solidFill>
                <a:latin typeface="BNazanin"/>
              </a:rPr>
              <a:t>یک نمونه خون از نوزاد در 3 تا 5 روزگی بر روی کاغذ فیلتر تهیه شود </a:t>
            </a:r>
            <a:r>
              <a:rPr lang="fa-IR" sz="1600" b="0" i="0" u="none" strike="noStrike" baseline="0" dirty="0">
                <a:latin typeface="BNazanin"/>
              </a:rPr>
              <a:t>و در شرایط استاندارد مطابق دستورالعمل آزمایشگاه غربالگری نگهداری و بر طبق روالی که مرکز بهداشت مشخص نموده به آزمایشگاه غربالگری ارسال شود (اگر بعد از 24 یا 48 ساعت از بیمارستان مرخص شد باید در همان 3 تا 5 روزگی غربال شود).</a:t>
            </a:r>
            <a:endParaRPr lang="en-US" sz="1600" b="0" i="0" u="none" strike="noStrike" baseline="0" dirty="0">
              <a:latin typeface="BNazanin"/>
            </a:endParaRPr>
          </a:p>
          <a:p>
            <a:pPr marL="0" indent="0" algn="r" rtl="1">
              <a:buNone/>
            </a:pPr>
            <a:endParaRPr lang="fa-IR" sz="1600" b="0" i="0" u="none" strike="noStrike" baseline="0" dirty="0">
              <a:latin typeface="BNazanin"/>
            </a:endParaRPr>
          </a:p>
          <a:p>
            <a:pPr marL="0" indent="0" algn="r" rtl="1">
              <a:buNone/>
            </a:pPr>
            <a:r>
              <a:rPr lang="fa-IR" sz="1600" b="0" i="0" u="none" strike="noStrike" baseline="0" dirty="0">
                <a:latin typeface="BZar"/>
              </a:rPr>
              <a:t>3 </a:t>
            </a:r>
            <a:r>
              <a:rPr lang="fa-IR" sz="1600" b="0" i="0" u="none" strike="noStrike" baseline="0" dirty="0">
                <a:latin typeface="Calibri" panose="020F0502020204030204" pitchFamily="34" charset="0"/>
              </a:rPr>
              <a:t>- </a:t>
            </a:r>
            <a:r>
              <a:rPr lang="fa-IR" sz="1600" b="0" i="0" u="none" strike="noStrike" baseline="0" dirty="0">
                <a:latin typeface="BNazanin"/>
              </a:rPr>
              <a:t>کودکانی که طی معاینات دوره ای دارای علایم بیماری باشند، به عنوان کودکان شناسایی شده مشکوک به بیماری ژنتیکی/ متابولیک ارثی جهت انجام آزمایشات تکمیلی و مراقبت به بیمارستان منتخب ارجاع میشوند </a:t>
            </a:r>
            <a:r>
              <a:rPr lang="fa-IR" sz="1600" b="0" i="0" u="none" strike="noStrike" baseline="0" dirty="0">
                <a:latin typeface="Calibri" panose="020F0502020204030204" pitchFamily="34" charset="0"/>
              </a:rPr>
              <a:t>. </a:t>
            </a:r>
            <a:r>
              <a:rPr lang="fa-IR" sz="1600" b="0" i="0" u="none" strike="noStrike" baseline="0" dirty="0">
                <a:latin typeface="BNazanin"/>
              </a:rPr>
              <a:t>خدمات غربالگری، تشخیص و مراقبت برای افراد شناسایی شده توسط اعضای تیم سلامت ارائه میگردد.</a:t>
            </a:r>
            <a:endParaRPr lang="en-US" sz="1600" dirty="0"/>
          </a:p>
        </p:txBody>
      </p:sp>
      <p:pic>
        <p:nvPicPr>
          <p:cNvPr id="5" name="Picture 4">
            <a:extLst>
              <a:ext uri="{FF2B5EF4-FFF2-40B4-BE49-F238E27FC236}">
                <a16:creationId xmlns:a16="http://schemas.microsoft.com/office/drawing/2014/main" id="{94A4A924-2F1C-3F72-ECDD-C5ECDC9A9430}"/>
              </a:ext>
            </a:extLst>
          </p:cNvPr>
          <p:cNvPicPr>
            <a:picLocks noChangeAspect="1"/>
          </p:cNvPicPr>
          <p:nvPr/>
        </p:nvPicPr>
        <p:blipFill>
          <a:blip r:embed="rId2"/>
          <a:stretch>
            <a:fillRect/>
          </a:stretch>
        </p:blipFill>
        <p:spPr>
          <a:xfrm>
            <a:off x="1092200" y="5143500"/>
            <a:ext cx="3708400" cy="1498600"/>
          </a:xfrm>
          <a:prstGeom prst="rect">
            <a:avLst/>
          </a:prstGeom>
          <a:ln>
            <a:noFill/>
          </a:ln>
          <a:effectLst>
            <a:softEdge rad="112500"/>
          </a:effectLst>
        </p:spPr>
      </p:pic>
    </p:spTree>
    <p:extLst>
      <p:ext uri="{BB962C8B-B14F-4D97-AF65-F5344CB8AC3E}">
        <p14:creationId xmlns:p14="http://schemas.microsoft.com/office/powerpoint/2010/main" val="2751217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0549-9447-9C3A-109A-661B11127CB8}"/>
              </a:ext>
            </a:extLst>
          </p:cNvPr>
          <p:cNvSpPr>
            <a:spLocks noGrp="1"/>
          </p:cNvSpPr>
          <p:nvPr>
            <p:ph type="title"/>
          </p:nvPr>
        </p:nvSpPr>
        <p:spPr/>
        <p:txBody>
          <a:bodyPr>
            <a:normAutofit/>
          </a:bodyPr>
          <a:lstStyle/>
          <a:p>
            <a:pPr algn="r" rtl="1"/>
            <a:r>
              <a:rPr lang="fa-IR" sz="2000" b="1" i="0" u="none" strike="noStrike" baseline="0" dirty="0">
                <a:latin typeface="BNazaninBold"/>
              </a:rPr>
              <a:t>بیماریهای هدف غربالگری نوزادان برای بیماریهای متابولیک ارثی:</a:t>
            </a:r>
            <a:endParaRPr lang="en-US" sz="2000" dirty="0"/>
          </a:p>
        </p:txBody>
      </p:sp>
      <p:sp>
        <p:nvSpPr>
          <p:cNvPr id="3" name="Content Placeholder 2">
            <a:extLst>
              <a:ext uri="{FF2B5EF4-FFF2-40B4-BE49-F238E27FC236}">
                <a16:creationId xmlns:a16="http://schemas.microsoft.com/office/drawing/2014/main" id="{AB76079A-2E9D-3309-82E0-7002E6442559}"/>
              </a:ext>
            </a:extLst>
          </p:cNvPr>
          <p:cNvSpPr>
            <a:spLocks noGrp="1"/>
          </p:cNvSpPr>
          <p:nvPr>
            <p:ph idx="1"/>
          </p:nvPr>
        </p:nvSpPr>
        <p:spPr>
          <a:xfrm>
            <a:off x="677334" y="1473201"/>
            <a:ext cx="8596668" cy="4568162"/>
          </a:xfrm>
        </p:spPr>
        <p:txBody>
          <a:bodyPr>
            <a:normAutofit/>
          </a:bodyPr>
          <a:lstStyle/>
          <a:p>
            <a:pPr marL="0" indent="0" algn="r" rtl="1">
              <a:buNone/>
            </a:pPr>
            <a:r>
              <a:rPr lang="fa-IR" sz="1800" b="0" i="0" u="none" strike="noStrike" baseline="0" dirty="0">
                <a:latin typeface="BNazanin"/>
              </a:rPr>
              <a:t>بیماریهای هدف</a:t>
            </a:r>
            <a:r>
              <a:rPr lang="en-US" sz="1800" b="0" i="0" u="none" strike="noStrike" baseline="0" dirty="0">
                <a:latin typeface="BNazanin"/>
              </a:rPr>
              <a:t> </a:t>
            </a:r>
            <a:r>
              <a:rPr lang="fa-IR" sz="1800" b="0" i="0" u="none" strike="noStrike" baseline="0" dirty="0">
                <a:latin typeface="BNazanin"/>
              </a:rPr>
              <a:t>برنامه غربالگری نوزادان برای بیماریهای متابولیک ارثی، </a:t>
            </a:r>
            <a:r>
              <a:rPr lang="fa-IR" sz="1800" b="1" i="0" u="none" strike="noStrike" baseline="0" dirty="0">
                <a:solidFill>
                  <a:srgbClr val="FF0000"/>
                </a:solidFill>
                <a:latin typeface="BNazanin"/>
              </a:rPr>
              <a:t>شامل 54 بیماری </a:t>
            </a:r>
            <a:r>
              <a:rPr lang="fa-IR" sz="1800" b="0" i="0" u="none" strike="noStrike" baseline="0" dirty="0">
                <a:latin typeface="BNazanin"/>
              </a:rPr>
              <a:t>است که در </a:t>
            </a:r>
            <a:r>
              <a:rPr lang="fa-IR" sz="1800" b="1" i="0" u="none" strike="noStrike" baseline="0" dirty="0">
                <a:solidFill>
                  <a:srgbClr val="FF0000"/>
                </a:solidFill>
                <a:latin typeface="BNazanin"/>
              </a:rPr>
              <a:t>صورت غربالگری و</a:t>
            </a:r>
            <a:r>
              <a:rPr lang="en-US" sz="1800" b="1" i="0" u="none" strike="noStrike" baseline="0" dirty="0">
                <a:solidFill>
                  <a:srgbClr val="FF0000"/>
                </a:solidFill>
                <a:latin typeface="BNazanin"/>
              </a:rPr>
              <a:t> </a:t>
            </a:r>
            <a:r>
              <a:rPr lang="fa-IR" sz="1800" b="1" i="0" u="none" strike="noStrike" baseline="0" dirty="0">
                <a:solidFill>
                  <a:srgbClr val="FF0000"/>
                </a:solidFill>
                <a:latin typeface="BNazanin"/>
              </a:rPr>
              <a:t>تشخیص زودرس، قابل پیشگیری و کنترل </a:t>
            </a:r>
            <a:r>
              <a:rPr lang="fa-IR" sz="1800" b="0" i="0" u="none" strike="noStrike" baseline="0" dirty="0">
                <a:latin typeface="BNazanin"/>
              </a:rPr>
              <a:t>هستند.</a:t>
            </a:r>
          </a:p>
          <a:p>
            <a:pPr marL="0" indent="0" algn="r" rtl="1">
              <a:buNone/>
            </a:pPr>
            <a:endParaRPr lang="en-US" sz="1800" b="0" i="0" u="none" strike="noStrike" baseline="0" dirty="0">
              <a:latin typeface="BNazanin"/>
            </a:endParaRPr>
          </a:p>
          <a:p>
            <a:pPr marL="0" indent="0" algn="r" rtl="1">
              <a:buNone/>
            </a:pPr>
            <a:r>
              <a:rPr lang="fa-IR" sz="1800" b="0" i="0" u="none" strike="noStrike" baseline="0" dirty="0">
                <a:latin typeface="BNazanin"/>
              </a:rPr>
              <a:t> </a:t>
            </a:r>
            <a:r>
              <a:rPr lang="fa-IR" sz="1800" b="1" i="0" u="none" strike="noStrike" baseline="0" dirty="0">
                <a:solidFill>
                  <a:srgbClr val="FFC000"/>
                </a:solidFill>
                <a:latin typeface="BNazanin"/>
              </a:rPr>
              <a:t>50 مورد </a:t>
            </a:r>
            <a:r>
              <a:rPr lang="fa-IR" sz="1800" b="0" i="0" u="none" strike="noStrike" baseline="0" dirty="0">
                <a:latin typeface="BNazanin"/>
              </a:rPr>
              <a:t>از این بیماری ها؛ با استفاده از </a:t>
            </a:r>
            <a:r>
              <a:rPr lang="fa-IR" sz="1800" b="0" i="0" u="none" strike="noStrike" baseline="0" dirty="0">
                <a:solidFill>
                  <a:srgbClr val="FFC000"/>
                </a:solidFill>
                <a:latin typeface="BNazanin"/>
              </a:rPr>
              <a:t>تکنولوژی</a:t>
            </a:r>
            <a:r>
              <a:rPr lang="en-US" sz="1800" b="0" i="0" u="none" strike="noStrike" baseline="0" dirty="0">
                <a:solidFill>
                  <a:srgbClr val="FFC000"/>
                </a:solidFill>
                <a:latin typeface="BNazanin"/>
              </a:rPr>
              <a:t> </a:t>
            </a:r>
            <a:r>
              <a:rPr lang="en-US" sz="1800" b="0" i="0" u="none" strike="noStrike" baseline="0" dirty="0">
                <a:solidFill>
                  <a:srgbClr val="FFC000"/>
                </a:solidFill>
                <a:latin typeface="Times New Roman" panose="02020603050405020304" pitchFamily="18" charset="0"/>
              </a:rPr>
              <a:t>MS-MS </a:t>
            </a:r>
            <a:r>
              <a:rPr lang="fa-IR" sz="1800" b="0" i="0" u="none" strike="noStrike" baseline="0" dirty="0">
                <a:solidFill>
                  <a:srgbClr val="FFC000"/>
                </a:solidFill>
                <a:latin typeface="BNazanin"/>
              </a:rPr>
              <a:t>قابل تشخیص </a:t>
            </a:r>
            <a:r>
              <a:rPr lang="fa-IR" sz="1800" b="0" i="0" u="none" strike="noStrike" baseline="0" dirty="0">
                <a:latin typeface="BNazanin"/>
              </a:rPr>
              <a:t>است. 4 مورد از بیماریهای متابولیک ارثی (شامل گالاکتوزمی، سیستیک</a:t>
            </a:r>
            <a:r>
              <a:rPr lang="en-US" sz="1800" b="0" i="0" u="none" strike="noStrike" baseline="0" dirty="0">
                <a:latin typeface="BNazanin"/>
              </a:rPr>
              <a:t> </a:t>
            </a:r>
            <a:r>
              <a:rPr lang="fa-IR" sz="1800" b="0" i="0" u="none" strike="noStrike" baseline="0" dirty="0">
                <a:latin typeface="BNazanin"/>
              </a:rPr>
              <a:t>فیبروزیس، کمبود آنزیم بیوتینیداز، هیپرپلازی مادرزادی آدرنال) با روش ذکر شده تشخیص داده</a:t>
            </a:r>
            <a:r>
              <a:rPr lang="en-US" sz="1800" b="0" i="0" u="none" strike="noStrike" baseline="0" dirty="0">
                <a:latin typeface="BNazanin"/>
              </a:rPr>
              <a:t> </a:t>
            </a:r>
            <a:r>
              <a:rPr lang="fa-IR" sz="1800" b="0" i="0" u="none" strike="noStrike" baseline="0" dirty="0">
                <a:latin typeface="BNazanin"/>
              </a:rPr>
              <a:t>نمیشوند. </a:t>
            </a:r>
          </a:p>
          <a:p>
            <a:pPr marL="0" indent="0" algn="r" rtl="1">
              <a:buNone/>
            </a:pPr>
            <a:endParaRPr lang="fa-IR" sz="1800" b="0" i="0" u="none" strike="noStrike" baseline="0" dirty="0">
              <a:latin typeface="BNazanin"/>
            </a:endParaRPr>
          </a:p>
          <a:p>
            <a:pPr marL="0" indent="0" algn="r" rtl="1">
              <a:buNone/>
            </a:pPr>
            <a:r>
              <a:rPr lang="fa-IR" sz="1800" b="0" i="0" u="none" strike="noStrike" baseline="0" dirty="0">
                <a:latin typeface="BNazanin"/>
              </a:rPr>
              <a:t>در هر یک از این بیماریها یک یا چند متابولیت در خون تغییر مییابد که نشانه اولیه برای</a:t>
            </a:r>
            <a:r>
              <a:rPr lang="en-US" sz="1800" b="0" i="0" u="none" strike="noStrike" baseline="0" dirty="0">
                <a:latin typeface="BNazanin"/>
              </a:rPr>
              <a:t> </a:t>
            </a:r>
            <a:r>
              <a:rPr lang="fa-IR" sz="1800" b="0" i="0" u="none" strike="noStrike" baseline="0" dirty="0">
                <a:latin typeface="BNazanin"/>
              </a:rPr>
              <a:t>ارجاع بیمار به پزشک و انجام بررسی های بیشتر جهت تایید بیماری، پیش از بروز علائم آن است.</a:t>
            </a:r>
            <a:endParaRPr lang="en-US" dirty="0"/>
          </a:p>
        </p:txBody>
      </p:sp>
    </p:spTree>
    <p:extLst>
      <p:ext uri="{BB962C8B-B14F-4D97-AF65-F5344CB8AC3E}">
        <p14:creationId xmlns:p14="http://schemas.microsoft.com/office/powerpoint/2010/main" val="31887567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5961-D073-EED4-AAED-4C9156F7C0D2}"/>
              </a:ext>
            </a:extLst>
          </p:cNvPr>
          <p:cNvSpPr>
            <a:spLocks noGrp="1"/>
          </p:cNvSpPr>
          <p:nvPr>
            <p:ph type="title"/>
          </p:nvPr>
        </p:nvSpPr>
        <p:spPr/>
        <p:txBody>
          <a:bodyPr/>
          <a:lstStyle/>
          <a:p>
            <a:pPr algn="r" rtl="1"/>
            <a:r>
              <a:rPr lang="fa-IR" sz="1800" b="1" i="0" u="none" strike="noStrike" baseline="0" dirty="0">
                <a:latin typeface="BNazaninBold"/>
              </a:rPr>
              <a:t>انواع بیماریهای متابولیک ارثی از منظر بالینی و تشخیصی :</a:t>
            </a:r>
            <a:endParaRPr lang="en-US" dirty="0"/>
          </a:p>
        </p:txBody>
      </p:sp>
      <p:sp>
        <p:nvSpPr>
          <p:cNvPr id="3" name="Content Placeholder 2">
            <a:extLst>
              <a:ext uri="{FF2B5EF4-FFF2-40B4-BE49-F238E27FC236}">
                <a16:creationId xmlns:a16="http://schemas.microsoft.com/office/drawing/2014/main" id="{4229EF3A-FDAF-97C7-F0DE-8010636D37FC}"/>
              </a:ext>
            </a:extLst>
          </p:cNvPr>
          <p:cNvSpPr>
            <a:spLocks noGrp="1"/>
          </p:cNvSpPr>
          <p:nvPr>
            <p:ph idx="1"/>
          </p:nvPr>
        </p:nvSpPr>
        <p:spPr>
          <a:xfrm>
            <a:off x="677334" y="1231901"/>
            <a:ext cx="8596668" cy="4809462"/>
          </a:xfrm>
        </p:spPr>
        <p:txBody>
          <a:bodyPr>
            <a:normAutofit/>
          </a:bodyPr>
          <a:lstStyle/>
          <a:p>
            <a:pPr marL="0" indent="0" algn="r" rtl="1">
              <a:buNone/>
            </a:pPr>
            <a:r>
              <a:rPr lang="fa-IR" sz="1800" b="0" i="0" u="none" strike="noStrike" baseline="0" dirty="0">
                <a:latin typeface="Wingdings-Regular"/>
              </a:rPr>
              <a:t> </a:t>
            </a:r>
            <a:r>
              <a:rPr lang="fa-IR" sz="1800" b="1" i="0" u="none" strike="noStrike" baseline="0" dirty="0">
                <a:solidFill>
                  <a:schemeClr val="accent6">
                    <a:lumMod val="75000"/>
                  </a:schemeClr>
                </a:solidFill>
                <a:latin typeface="BNazanin"/>
              </a:rPr>
              <a:t>دسته اول بیماریهایی هستند که </a:t>
            </a:r>
            <a:r>
              <a:rPr lang="fa-IR" sz="1800" b="0" i="0" u="none" strike="noStrike" baseline="0" dirty="0">
                <a:latin typeface="BNazanin"/>
              </a:rPr>
              <a:t>:</a:t>
            </a:r>
          </a:p>
          <a:p>
            <a:pPr marL="0" indent="0" algn="r" rtl="1">
              <a:buNone/>
            </a:pPr>
            <a:r>
              <a:rPr lang="fa-IR" sz="1800" b="0" i="0" u="none" strike="noStrike" baseline="0" dirty="0">
                <a:latin typeface="BNazanin"/>
              </a:rPr>
              <a:t>فقط یک سیستم عملکردی یا فقط یک ارگان یا سیستم آناتومیک را درگیر میکنند. علائم تظاهر این بیماریها یکسان است و تشخیص حتی موقعی که اختلال بیوشیمیایی پایه منتهی به عواقب سیستمیک میشود، معمولا آسان است.</a:t>
            </a:r>
          </a:p>
          <a:p>
            <a:pPr marL="0" indent="0" algn="r" rtl="1">
              <a:buNone/>
            </a:pPr>
            <a:endParaRPr lang="fa-IR" sz="1800" b="0" i="0" u="none" strike="noStrike" baseline="0" dirty="0">
              <a:latin typeface="BNazanin"/>
            </a:endParaRPr>
          </a:p>
          <a:p>
            <a:pPr marL="0" indent="0" algn="r" rtl="1">
              <a:buNone/>
            </a:pPr>
            <a:r>
              <a:rPr lang="fa-IR" sz="1800" b="0" i="0" u="none" strike="noStrike" baseline="0" dirty="0">
                <a:latin typeface="Wingdings-Regular"/>
              </a:rPr>
              <a:t> </a:t>
            </a:r>
            <a:r>
              <a:rPr lang="fa-IR" sz="1800" b="1" i="0" u="none" strike="noStrike" baseline="0" dirty="0">
                <a:solidFill>
                  <a:schemeClr val="accent6">
                    <a:lumMod val="75000"/>
                  </a:schemeClr>
                </a:solidFill>
                <a:latin typeface="BNazanin"/>
              </a:rPr>
              <a:t>دسته دوم بیماریهایی هستند که </a:t>
            </a:r>
            <a:r>
              <a:rPr lang="fa-IR" sz="1800" b="0" i="0" u="none" strike="noStrike" baseline="0" dirty="0">
                <a:latin typeface="BNazanin"/>
              </a:rPr>
              <a:t>:</a:t>
            </a:r>
          </a:p>
          <a:p>
            <a:pPr marL="0" indent="0" algn="r" rtl="1">
              <a:buNone/>
            </a:pPr>
            <a:r>
              <a:rPr lang="fa-IR" sz="1800" b="0" i="0" u="none" strike="noStrike" baseline="0" dirty="0">
                <a:latin typeface="BNazanin"/>
              </a:rPr>
              <a:t>در آنها اختلال بیوشیمیایی پایه، یا یک مسیر متابولیک مشترک برای تعداد زیادی از سلولها یا ارگانها را درگیر میکند یا اینکه محدود به یک ارگان هستند ولی منجر به عواقب خونی و سیستمی میگردد. علائم تظاهر این بیماریها بسیار گوناگون است و تشخیص به دلیل وجود اختلالات ثانویه مشکل میشود. این گروه شامل اکثر نقایص سرشتی متابولیسم بینابینی میشود. </a:t>
            </a:r>
            <a:endParaRPr lang="en-US" dirty="0"/>
          </a:p>
        </p:txBody>
      </p:sp>
    </p:spTree>
    <p:extLst>
      <p:ext uri="{BB962C8B-B14F-4D97-AF65-F5344CB8AC3E}">
        <p14:creationId xmlns:p14="http://schemas.microsoft.com/office/powerpoint/2010/main" val="322399294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B301-7D93-B6CA-75AD-29F506E4FC94}"/>
              </a:ext>
            </a:extLst>
          </p:cNvPr>
          <p:cNvSpPr>
            <a:spLocks noGrp="1"/>
          </p:cNvSpPr>
          <p:nvPr>
            <p:ph type="title"/>
          </p:nvPr>
        </p:nvSpPr>
        <p:spPr>
          <a:xfrm>
            <a:off x="677334" y="609600"/>
            <a:ext cx="8596668" cy="812800"/>
          </a:xfrm>
        </p:spPr>
        <p:txBody>
          <a:bodyPr/>
          <a:lstStyle/>
          <a:p>
            <a:pPr marL="285750" indent="-285750" algn="r" rtl="1">
              <a:buFont typeface="Wingdings" panose="05000000000000000000" pitchFamily="2" charset="2"/>
              <a:buChar char="q"/>
            </a:pPr>
            <a:r>
              <a:rPr lang="fa-IR" sz="1800" b="1" i="0" u="none" strike="noStrike" baseline="0" dirty="0">
                <a:latin typeface="BNazaninBold"/>
              </a:rPr>
              <a:t>وظایف خانه بهداشت/ پایگاه سلامت (بهورز/ مراقب سلامت) :</a:t>
            </a:r>
            <a:endParaRPr lang="en-US" dirty="0"/>
          </a:p>
        </p:txBody>
      </p:sp>
      <p:sp>
        <p:nvSpPr>
          <p:cNvPr id="3" name="Content Placeholder 2">
            <a:extLst>
              <a:ext uri="{FF2B5EF4-FFF2-40B4-BE49-F238E27FC236}">
                <a16:creationId xmlns:a16="http://schemas.microsoft.com/office/drawing/2014/main" id="{9D0CE2A6-D016-58CA-83DF-B81AB57B0A14}"/>
              </a:ext>
            </a:extLst>
          </p:cNvPr>
          <p:cNvSpPr>
            <a:spLocks noGrp="1"/>
          </p:cNvSpPr>
          <p:nvPr>
            <p:ph idx="1"/>
          </p:nvPr>
        </p:nvSpPr>
        <p:spPr>
          <a:xfrm>
            <a:off x="241300" y="1143000"/>
            <a:ext cx="9893300" cy="5257799"/>
          </a:xfrm>
        </p:spPr>
        <p:txBody>
          <a:bodyPr>
            <a:normAutofit fontScale="92500"/>
          </a:bodyPr>
          <a:lstStyle/>
          <a:p>
            <a:pPr marL="0" indent="0" algn="justLow" rtl="1">
              <a:lnSpc>
                <a:spcPct val="110000"/>
              </a:lnSpc>
              <a:buNone/>
            </a:pPr>
            <a:r>
              <a:rPr lang="fa-IR" sz="1800" b="0" i="0" u="none" strike="noStrike" baseline="0" dirty="0">
                <a:latin typeface="BNazanin"/>
              </a:rPr>
              <a:t>1</a:t>
            </a:r>
            <a:r>
              <a:rPr lang="fa-IR" sz="1700" b="0" i="0" u="none" strike="noStrike" baseline="0" dirty="0">
                <a:latin typeface="BNazanin"/>
              </a:rPr>
              <a:t>. آموزش و راهنمایی مادران در خصوص اهمیت غربالگری بهنگام نوزادان در سه ماهه آخر بارداری.</a:t>
            </a:r>
          </a:p>
          <a:p>
            <a:pPr marL="0" indent="0" algn="justLow" rtl="1">
              <a:lnSpc>
                <a:spcPct val="110000"/>
              </a:lnSpc>
              <a:buNone/>
            </a:pPr>
            <a:r>
              <a:rPr lang="fa-IR" sz="1700" b="0" i="0" u="none" strike="noStrike" baseline="0" dirty="0">
                <a:latin typeface="BNazanin"/>
              </a:rPr>
              <a:t>2 . گذراندن دوره عملی انجام نمونه گیری از پاشنه پا و دریافت گواهی مربوطه و شرکت در برنامه های آموزشی تعیین شده توسط سطوح بالاتر.</a:t>
            </a:r>
          </a:p>
          <a:p>
            <a:pPr marL="0" indent="0" algn="justLow" rtl="1">
              <a:lnSpc>
                <a:spcPct val="110000"/>
              </a:lnSpc>
              <a:buNone/>
            </a:pPr>
            <a:r>
              <a:rPr lang="fa-IR" sz="1700" b="0" i="0" u="none" strike="noStrike" baseline="0" dirty="0">
                <a:latin typeface="BNazanin"/>
              </a:rPr>
              <a:t>3 . پیگیری موارد غیبت از درمان بیمار بر اساس دوره زمانی تعیین شده و گزارش آن به مرکز بهداشت شهرستان</a:t>
            </a:r>
          </a:p>
          <a:p>
            <a:pPr marL="0" indent="0" algn="justLow" rtl="1">
              <a:lnSpc>
                <a:spcPct val="110000"/>
              </a:lnSpc>
              <a:buNone/>
            </a:pPr>
            <a:r>
              <a:rPr lang="fa-IR" sz="1700" b="0" i="0" u="none" strike="noStrike" baseline="0" dirty="0">
                <a:latin typeface="BNazanin"/>
              </a:rPr>
              <a:t>4 . جمع آوری، ثبت و ارسال اطلاعات به سطوح بالاتر بر اساس دستورالعمل و آیین نامه های مربوط، در فرم های مرتبط و زمان تعیین شده</a:t>
            </a:r>
          </a:p>
          <a:p>
            <a:pPr marL="0" indent="0" algn="justLow" rtl="1">
              <a:lnSpc>
                <a:spcPct val="110000"/>
              </a:lnSpc>
              <a:buNone/>
            </a:pPr>
            <a:r>
              <a:rPr lang="fa-IR" sz="1700" b="0" i="0" u="none" strike="noStrike" baseline="0" dirty="0">
                <a:latin typeface="BNazanin"/>
              </a:rPr>
              <a:t>5 . مراقبت ژنتیک والدین بیماران مبتلا به بیماریهای متابولیک ارثی که ازدواج خویشاوندی نموده اند تحت عنوان زوجین در معرض خطر مطابق فرم اعلام وضعیت مراقبت ژنتیک</a:t>
            </a:r>
          </a:p>
          <a:p>
            <a:pPr marL="0" indent="0" algn="justLow" rtl="1">
              <a:lnSpc>
                <a:spcPct val="110000"/>
              </a:lnSpc>
              <a:buNone/>
            </a:pPr>
            <a:r>
              <a:rPr lang="fa-IR" sz="1700" b="0" i="0" u="none" strike="noStrike" baseline="0" dirty="0">
                <a:latin typeface="BNazanin"/>
              </a:rPr>
              <a:t>6 . آرشیو منظم و قابل دسترس متون آموزشی مرتبط، دستورالعمل و نامه های مربوط به برنامه ها</a:t>
            </a:r>
          </a:p>
          <a:p>
            <a:pPr marL="0" indent="0" algn="justLow" rtl="1">
              <a:lnSpc>
                <a:spcPct val="110000"/>
              </a:lnSpc>
              <a:buNone/>
            </a:pPr>
            <a:r>
              <a:rPr lang="fa-IR" sz="1700" b="0" i="0" u="none" strike="noStrike" baseline="0" dirty="0">
                <a:latin typeface="BNazanin"/>
              </a:rPr>
              <a:t>7 . تسلط علمی به دستورالعمل های مرتبط برنامه غربالگری نوزادان برای بیماریهای متابولیک ارثی</a:t>
            </a:r>
          </a:p>
          <a:p>
            <a:pPr marL="0" indent="0" algn="justLow" rtl="1">
              <a:lnSpc>
                <a:spcPct val="110000"/>
              </a:lnSpc>
              <a:buNone/>
            </a:pPr>
            <a:r>
              <a:rPr lang="fa-IR" sz="1700" b="0" i="0" u="none" strike="noStrike" baseline="0" dirty="0">
                <a:latin typeface="BNazanin"/>
              </a:rPr>
              <a:t>8 . ثبت پیگیری های انجام شده در دفتر پیگیری برنامه ژنتیک اجتماعی یا سامانه های مربوطه و اعلام موارد عدم</a:t>
            </a:r>
          </a:p>
          <a:p>
            <a:pPr marL="0" indent="0" algn="justLow" rtl="1">
              <a:lnSpc>
                <a:spcPct val="110000"/>
              </a:lnSpc>
              <a:buNone/>
            </a:pPr>
            <a:r>
              <a:rPr lang="fa-IR" sz="1700" b="0" i="0" u="none" strike="noStrike" baseline="0" dirty="0">
                <a:latin typeface="BNazanin"/>
              </a:rPr>
              <a:t>همکاری یا عدم دسترسی پس از سه بار پیگیری مستمر به مرکز جامع سلامت جهت تعیین تکلیف</a:t>
            </a:r>
          </a:p>
          <a:p>
            <a:pPr marL="0" indent="0" algn="justLow" rtl="1">
              <a:lnSpc>
                <a:spcPct val="110000"/>
              </a:lnSpc>
              <a:buNone/>
            </a:pPr>
            <a:r>
              <a:rPr lang="fa-IR" sz="1700" b="0" i="0" u="none" strike="noStrike" baseline="0" dirty="0">
                <a:latin typeface="BNazanin"/>
              </a:rPr>
              <a:t>9 . انجام آزمایش غربالگری برای نوزادانی که در منزل به دنیا آمده یا در کشور دیگری متولد شده اند، باید در اولین مراجعه به واحد خدمات جامع سلامت یا بیمارستان، به والدین توصیه شود.</a:t>
            </a:r>
            <a:endParaRPr lang="en-US" sz="1700" dirty="0"/>
          </a:p>
        </p:txBody>
      </p:sp>
    </p:spTree>
    <p:extLst>
      <p:ext uri="{BB962C8B-B14F-4D97-AF65-F5344CB8AC3E}">
        <p14:creationId xmlns:p14="http://schemas.microsoft.com/office/powerpoint/2010/main" val="772497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3AD3-A809-FD6B-065F-D6CFD846C971}"/>
              </a:ext>
            </a:extLst>
          </p:cNvPr>
          <p:cNvSpPr>
            <a:spLocks noGrp="1"/>
          </p:cNvSpPr>
          <p:nvPr>
            <p:ph type="title"/>
          </p:nvPr>
        </p:nvSpPr>
        <p:spPr>
          <a:xfrm>
            <a:off x="431800" y="609600"/>
            <a:ext cx="8842202" cy="698501"/>
          </a:xfrm>
        </p:spPr>
        <p:txBody>
          <a:bodyPr>
            <a:normAutofit/>
          </a:bodyPr>
          <a:lstStyle/>
          <a:p>
            <a:pPr marL="285750" indent="-285750" algn="r" rtl="1">
              <a:buFont typeface="Wingdings" panose="05000000000000000000" pitchFamily="2" charset="2"/>
              <a:buChar char="q"/>
            </a:pPr>
            <a:r>
              <a:rPr lang="fa-IR" sz="1400" b="1" i="0" u="none" strike="noStrike" baseline="0" dirty="0">
                <a:latin typeface="BNazaninBold"/>
              </a:rPr>
              <a:t>وظایف مرکز غربالگری نوزادان (نمونه گیری از پاشنه پا) / وظایف مراقب سلامت (نمونه گیر):</a:t>
            </a:r>
            <a:endParaRPr lang="en-US" sz="1400" dirty="0"/>
          </a:p>
        </p:txBody>
      </p:sp>
      <p:sp>
        <p:nvSpPr>
          <p:cNvPr id="3" name="Content Placeholder 2">
            <a:extLst>
              <a:ext uri="{FF2B5EF4-FFF2-40B4-BE49-F238E27FC236}">
                <a16:creationId xmlns:a16="http://schemas.microsoft.com/office/drawing/2014/main" id="{82E4F4E4-E6F6-FE63-F9FD-548A82AD0FEB}"/>
              </a:ext>
            </a:extLst>
          </p:cNvPr>
          <p:cNvSpPr>
            <a:spLocks noGrp="1"/>
          </p:cNvSpPr>
          <p:nvPr>
            <p:ph idx="1"/>
          </p:nvPr>
        </p:nvSpPr>
        <p:spPr>
          <a:xfrm>
            <a:off x="677334" y="1308101"/>
            <a:ext cx="8596668" cy="4733262"/>
          </a:xfrm>
        </p:spPr>
        <p:txBody>
          <a:bodyPr>
            <a:normAutofit/>
          </a:bodyPr>
          <a:lstStyle/>
          <a:p>
            <a:pPr marL="0" indent="0" algn="r" rtl="1">
              <a:buNone/>
            </a:pPr>
            <a:r>
              <a:rPr lang="fa-IR" sz="1800" b="0" i="0" u="none" strike="noStrike" baseline="0" dirty="0">
                <a:solidFill>
                  <a:schemeClr val="accent6">
                    <a:lumMod val="75000"/>
                  </a:schemeClr>
                </a:solidFill>
                <a:latin typeface="BNazanin"/>
              </a:rPr>
              <a:t>1. </a:t>
            </a:r>
            <a:r>
              <a:rPr lang="fa-IR" sz="1800" b="0" i="0" u="none" strike="noStrike" baseline="0" dirty="0">
                <a:latin typeface="BNazanin"/>
              </a:rPr>
              <a:t>گذراندن دوره عملی انجام نمونه گیری در ستاد شهرستان</a:t>
            </a:r>
          </a:p>
          <a:p>
            <a:pPr marL="0" indent="0" algn="r" rtl="1">
              <a:buNone/>
            </a:pPr>
            <a:r>
              <a:rPr lang="fa-IR" sz="1800" b="0" i="0" u="none" strike="noStrike" baseline="0" dirty="0">
                <a:solidFill>
                  <a:schemeClr val="accent6">
                    <a:lumMod val="75000"/>
                  </a:schemeClr>
                </a:solidFill>
                <a:latin typeface="BNazanin"/>
              </a:rPr>
              <a:t>2 . </a:t>
            </a:r>
            <a:r>
              <a:rPr lang="fa-IR" sz="1800" b="0" i="0" u="none" strike="noStrike" baseline="0" dirty="0">
                <a:latin typeface="BNazanin"/>
              </a:rPr>
              <a:t>شرکت در برنامه های آموزشی ابلاغ شده توسط سطوح بالاتر و پیگیری دریافت متون آموزشی و دستورالعمل های مرتبط و آرشیو مناسب آنها</a:t>
            </a:r>
          </a:p>
          <a:p>
            <a:pPr marL="0" indent="0" algn="r" rtl="1">
              <a:buNone/>
            </a:pPr>
            <a:r>
              <a:rPr lang="fa-IR" sz="1800" b="0" i="0" u="none" strike="noStrike" baseline="0" dirty="0">
                <a:solidFill>
                  <a:schemeClr val="accent6">
                    <a:lumMod val="75000"/>
                  </a:schemeClr>
                </a:solidFill>
                <a:latin typeface="BNazanin"/>
              </a:rPr>
              <a:t>3 . </a:t>
            </a:r>
            <a:r>
              <a:rPr lang="fa-IR" sz="1800" b="0" i="0" u="none" strike="noStrike" baseline="0" dirty="0">
                <a:latin typeface="BNazanin"/>
              </a:rPr>
              <a:t>پیگیری فراهم بودن تجهیزات و اقلام نمونه گیری</a:t>
            </a:r>
          </a:p>
          <a:p>
            <a:pPr marL="0" indent="0" algn="r" rtl="1">
              <a:buNone/>
            </a:pPr>
            <a:r>
              <a:rPr lang="fa-IR" sz="1800" b="0" i="0" u="none" strike="noStrike" baseline="0" dirty="0">
                <a:solidFill>
                  <a:schemeClr val="accent6">
                    <a:lumMod val="75000"/>
                  </a:schemeClr>
                </a:solidFill>
                <a:latin typeface="BNazanin"/>
              </a:rPr>
              <a:t>4 . </a:t>
            </a:r>
            <a:r>
              <a:rPr lang="fa-IR" sz="1800" b="0" i="0" u="none" strike="noStrike" baseline="0" dirty="0">
                <a:latin typeface="BNazanin"/>
              </a:rPr>
              <a:t>تهیه و نگهداری نمونه خون مطابق با روش تعیین شده در دستورالعمل و استانداردهای آزمایشگاهی</a:t>
            </a:r>
          </a:p>
          <a:p>
            <a:pPr marL="0" indent="0" algn="r" rtl="1">
              <a:buNone/>
            </a:pPr>
            <a:r>
              <a:rPr lang="fa-IR" sz="1800" b="0" i="0" u="none" strike="noStrike" baseline="0" dirty="0">
                <a:solidFill>
                  <a:schemeClr val="accent6">
                    <a:lumMod val="75000"/>
                  </a:schemeClr>
                </a:solidFill>
                <a:latin typeface="BNazanin"/>
              </a:rPr>
              <a:t>5 . </a:t>
            </a:r>
            <a:r>
              <a:rPr lang="fa-IR" sz="1800" b="0" i="0" u="none" strike="noStrike" baseline="0" dirty="0">
                <a:latin typeface="BNazanin"/>
              </a:rPr>
              <a:t>تکمیل فرم شماره 1 نمونه گیری مطابق دستورالعمل نحوه تکمیل فرم مربوطه </a:t>
            </a:r>
          </a:p>
          <a:p>
            <a:pPr marL="0" indent="0" algn="r" rtl="1">
              <a:buNone/>
            </a:pPr>
            <a:r>
              <a:rPr lang="fa-IR" sz="1800" b="0" i="0" u="none" strike="noStrike" baseline="0" dirty="0">
                <a:solidFill>
                  <a:schemeClr val="accent6">
                    <a:lumMod val="75000"/>
                  </a:schemeClr>
                </a:solidFill>
                <a:latin typeface="BNazanin"/>
              </a:rPr>
              <a:t>6 . </a:t>
            </a:r>
            <a:r>
              <a:rPr lang="fa-IR" sz="1800" b="0" i="0" u="none" strike="noStrike" baseline="0" dirty="0">
                <a:latin typeface="BNazanin"/>
              </a:rPr>
              <a:t>ارسال نمونه ها به همراه یک نسخه از فرم شماره 1 به آزمایشگاه غربالگری، حداکثر تا </a:t>
            </a:r>
            <a:r>
              <a:rPr lang="fa-IR" sz="1800" b="1" i="0" u="none" strike="noStrike" baseline="0" dirty="0">
                <a:solidFill>
                  <a:srgbClr val="FF0000"/>
                </a:solidFill>
                <a:latin typeface="BNazanin"/>
              </a:rPr>
              <a:t>24 ساعت پس از نمونه گیری </a:t>
            </a:r>
            <a:r>
              <a:rPr lang="fa-IR" sz="1800" b="0" i="0" u="none" strike="noStrike" baseline="0" dirty="0">
                <a:latin typeface="BNazanin"/>
              </a:rPr>
              <a:t>و دریافت رسید تحویل نمونه</a:t>
            </a:r>
          </a:p>
          <a:p>
            <a:pPr marL="0" indent="0" algn="r" rtl="1">
              <a:buNone/>
            </a:pPr>
            <a:r>
              <a:rPr lang="fa-IR" sz="1800" b="0" i="0" u="none" strike="noStrike" baseline="0" dirty="0">
                <a:solidFill>
                  <a:schemeClr val="accent6">
                    <a:lumMod val="75000"/>
                  </a:schemeClr>
                </a:solidFill>
                <a:latin typeface="BNazanin"/>
              </a:rPr>
              <a:t>7 . </a:t>
            </a:r>
            <a:r>
              <a:rPr lang="fa-IR" sz="1800" b="0" i="0" u="none" strike="noStrike" baseline="0" dirty="0">
                <a:latin typeface="BNazanin"/>
              </a:rPr>
              <a:t>فراخوان والدین و </a:t>
            </a:r>
            <a:r>
              <a:rPr lang="fa-IR" sz="1800" b="1" i="0" u="none" strike="noStrike" baseline="0" dirty="0">
                <a:solidFill>
                  <a:srgbClr val="FF0000"/>
                </a:solidFill>
                <a:latin typeface="BNazanin"/>
              </a:rPr>
              <a:t>نمونه گیری مجدد </a:t>
            </a:r>
            <a:r>
              <a:rPr lang="fa-IR" sz="1800" b="0" i="0" u="none" strike="noStrike" baseline="0" dirty="0">
                <a:latin typeface="BNazanin"/>
              </a:rPr>
              <a:t>از نوزاد (در صورت نامناسب بودن نمونه خون گرفته شده، متابولیت بینابینی، نیاز به نمونه گیری مجدد)</a:t>
            </a:r>
            <a:endParaRPr lang="en-US" dirty="0"/>
          </a:p>
        </p:txBody>
      </p:sp>
    </p:spTree>
    <p:extLst>
      <p:ext uri="{BB962C8B-B14F-4D97-AF65-F5344CB8AC3E}">
        <p14:creationId xmlns:p14="http://schemas.microsoft.com/office/powerpoint/2010/main" val="427915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102E3-16F4-9810-5632-44C05301E8D9}"/>
              </a:ext>
            </a:extLst>
          </p:cNvPr>
          <p:cNvSpPr>
            <a:spLocks noGrp="1"/>
          </p:cNvSpPr>
          <p:nvPr>
            <p:ph idx="1"/>
          </p:nvPr>
        </p:nvSpPr>
        <p:spPr>
          <a:xfrm>
            <a:off x="677334" y="469901"/>
            <a:ext cx="8596668" cy="5571462"/>
          </a:xfrm>
        </p:spPr>
        <p:txBody>
          <a:bodyPr>
            <a:normAutofit/>
          </a:bodyPr>
          <a:lstStyle/>
          <a:p>
            <a:pPr marL="0" indent="0" algn="r" rtl="1">
              <a:buNone/>
            </a:pPr>
            <a:r>
              <a:rPr lang="fa-IR" sz="1800" b="0" i="0" u="none" strike="noStrike" baseline="0" dirty="0">
                <a:solidFill>
                  <a:schemeClr val="accent6">
                    <a:lumMod val="75000"/>
                  </a:schemeClr>
                </a:solidFill>
                <a:latin typeface="BNazanin"/>
              </a:rPr>
              <a:t>8. </a:t>
            </a:r>
            <a:r>
              <a:rPr lang="fa-IR" sz="1800" b="0" i="0" u="none" strike="noStrike" baseline="0" dirty="0">
                <a:latin typeface="BNazanin"/>
              </a:rPr>
              <a:t>ثبت نتیجه آزمایش تائید در دفتر ثبت پیگیری نتایج غربالگری در مرکز نمونه گیری و سامانه های مرتبط</a:t>
            </a:r>
          </a:p>
          <a:p>
            <a:pPr marL="0" indent="0" algn="r" rtl="1">
              <a:buNone/>
            </a:pPr>
            <a:r>
              <a:rPr lang="fa-IR" sz="1800" b="0" i="0" u="none" strike="noStrike" baseline="0" dirty="0">
                <a:solidFill>
                  <a:schemeClr val="accent6">
                    <a:lumMod val="75000"/>
                  </a:schemeClr>
                </a:solidFill>
                <a:latin typeface="BNazanin"/>
              </a:rPr>
              <a:t>9</a:t>
            </a:r>
            <a:r>
              <a:rPr lang="fa-IR" sz="1800" b="0" i="0" u="none" strike="noStrike" baseline="0" dirty="0">
                <a:latin typeface="BNazanin"/>
              </a:rPr>
              <a:t> . بایگانی جواب آزمایشات غربالگری به مدت یک سال در مراکز به منظور تحویل به خانوادهها (پاسخ آزمایشات میبایست در یک نسخه از فرم استاندارد جوابدهی برنامه، تحویل والدین شود. این موضوع باید در هنگام ارائه نسخه آخر (سوم یا چهارم) فرم شماره 1 نمونهگیری به والدین گوشزد شود)</a:t>
            </a:r>
          </a:p>
          <a:p>
            <a:pPr marL="0" indent="0" algn="r" rtl="1">
              <a:buNone/>
            </a:pPr>
            <a:r>
              <a:rPr lang="fa-IR" sz="1800" b="0" i="0" u="none" strike="noStrike" baseline="0" dirty="0">
                <a:solidFill>
                  <a:schemeClr val="accent6">
                    <a:lumMod val="75000"/>
                  </a:schemeClr>
                </a:solidFill>
                <a:latin typeface="BNazanin"/>
              </a:rPr>
              <a:t>10</a:t>
            </a:r>
            <a:r>
              <a:rPr lang="fa-IR" sz="1800" b="0" i="0" u="none" strike="noStrike" baseline="0" dirty="0">
                <a:latin typeface="BNazanin"/>
              </a:rPr>
              <a:t> . پیگیری جواب نمونه های غربالگری ارسالی و ثبت جواب آزمایشات موارد مثبت غربالگری در دفتر ثبت پیگیری (موارد مثبت غربالگری و نیازمند نمونه مجدد </a:t>
            </a:r>
            <a:r>
              <a:rPr lang="en-US" sz="1800" b="0" i="0" u="none" strike="noStrike" baseline="0" dirty="0">
                <a:latin typeface="Times New Roman" panose="02020603050405020304" pitchFamily="18" charset="0"/>
              </a:rPr>
              <a:t>PKU</a:t>
            </a:r>
            <a:r>
              <a:rPr lang="fa-IR" sz="1800" b="0" i="0" u="none" strike="noStrike" baseline="0" dirty="0">
                <a:latin typeface="Times New Roman" panose="02020603050405020304" pitchFamily="18" charset="0"/>
              </a:rPr>
              <a:t> ) (</a:t>
            </a:r>
            <a:r>
              <a:rPr lang="fa-IR" sz="1800" b="0" i="0" u="none" strike="noStrike" baseline="0" dirty="0">
                <a:solidFill>
                  <a:srgbClr val="FF0000"/>
                </a:solidFill>
                <a:latin typeface="BNazanin"/>
              </a:rPr>
              <a:t>حداکثر 10 روز از زمان نمونه گیری)</a:t>
            </a:r>
          </a:p>
          <a:p>
            <a:pPr marL="0" indent="0" algn="r" rtl="1">
              <a:buNone/>
            </a:pPr>
            <a:r>
              <a:rPr lang="fa-IR" sz="1800" b="0" i="0" u="none" strike="noStrike" baseline="0" dirty="0">
                <a:solidFill>
                  <a:schemeClr val="accent6">
                    <a:lumMod val="75000"/>
                  </a:schemeClr>
                </a:solidFill>
                <a:latin typeface="BNazanin"/>
              </a:rPr>
              <a:t>11</a:t>
            </a:r>
            <a:r>
              <a:rPr lang="fa-IR" sz="1800" b="0" i="0" u="none" strike="noStrike" baseline="0" dirty="0">
                <a:latin typeface="BNazanin"/>
              </a:rPr>
              <a:t> . اعلام موارد نمونه گیری که طی 10 روز از زمان نمونه</a:t>
            </a:r>
            <a:r>
              <a:rPr lang="en-US" sz="1800" b="0" i="0" u="none" strike="noStrike" baseline="0" dirty="0">
                <a:latin typeface="BNazanin"/>
              </a:rPr>
              <a:t> </a:t>
            </a:r>
            <a:r>
              <a:rPr lang="fa-IR" sz="1800" b="0" i="0" u="none" strike="noStrike" baseline="0" dirty="0">
                <a:latin typeface="BNazanin"/>
              </a:rPr>
              <a:t>گیری از آزمایشگاه مرجع استان نتیجه آن گزارش نشده</a:t>
            </a:r>
            <a:r>
              <a:rPr lang="en-US" sz="1800" b="0" i="0" u="none" strike="noStrike" baseline="0" dirty="0">
                <a:latin typeface="BNazanin"/>
              </a:rPr>
              <a:t> </a:t>
            </a:r>
            <a:r>
              <a:rPr lang="fa-IR" sz="1800" b="0" i="0" u="none" strike="noStrike" baseline="0" dirty="0">
                <a:latin typeface="BNazanin"/>
              </a:rPr>
              <a:t>است. </a:t>
            </a:r>
            <a:r>
              <a:rPr lang="en-US" sz="1800" b="0" i="0" u="none" strike="noStrike" baseline="0" dirty="0">
                <a:latin typeface="BNazanin"/>
              </a:rPr>
              <a:t>)</a:t>
            </a:r>
            <a:r>
              <a:rPr lang="fa-IR" sz="1800" b="0" i="0" u="none" strike="noStrike" baseline="0" dirty="0">
                <a:latin typeface="BNazanin"/>
              </a:rPr>
              <a:t>مانند نمونه مفقود شده و ... </a:t>
            </a:r>
            <a:r>
              <a:rPr lang="en-US" sz="1800" b="0" i="0" u="none" strike="noStrike" baseline="0" dirty="0">
                <a:latin typeface="BNazanin"/>
              </a:rPr>
              <a:t>(</a:t>
            </a:r>
            <a:endParaRPr lang="fa-IR" sz="1800" b="0" i="0" u="none" strike="noStrike" baseline="0" dirty="0">
              <a:latin typeface="BNazanin"/>
            </a:endParaRPr>
          </a:p>
          <a:p>
            <a:pPr marL="0" indent="0" algn="r" rtl="1">
              <a:buNone/>
            </a:pPr>
            <a:r>
              <a:rPr lang="fa-IR" sz="1800" b="0" i="0" u="none" strike="noStrike" baseline="0" dirty="0">
                <a:solidFill>
                  <a:schemeClr val="accent6">
                    <a:lumMod val="75000"/>
                  </a:schemeClr>
                </a:solidFill>
                <a:latin typeface="BNazanin"/>
              </a:rPr>
              <a:t>12</a:t>
            </a:r>
            <a:r>
              <a:rPr lang="fa-IR" sz="1800" b="0" i="0" u="none" strike="noStrike" baseline="0" dirty="0">
                <a:latin typeface="BNazanin"/>
              </a:rPr>
              <a:t> . پیگیری دریافت متون آموزشی و دستورالعمل های مرتبط و آرشیو مناسب آنها و اطمینان از دسترسی پرسنل</a:t>
            </a:r>
          </a:p>
          <a:p>
            <a:pPr marL="0" indent="0" algn="r" rtl="1">
              <a:buNone/>
            </a:pPr>
            <a:r>
              <a:rPr lang="fa-IR" sz="1800" b="0" i="0" u="none" strike="noStrike" baseline="0" dirty="0">
                <a:solidFill>
                  <a:schemeClr val="accent6">
                    <a:lumMod val="75000"/>
                  </a:schemeClr>
                </a:solidFill>
                <a:latin typeface="BNazanin"/>
              </a:rPr>
              <a:t>13</a:t>
            </a:r>
            <a:r>
              <a:rPr lang="fa-IR" sz="1800" b="0" i="0" u="none" strike="noStrike" baseline="0" dirty="0">
                <a:latin typeface="BNazanin"/>
              </a:rPr>
              <a:t> . پیگیری فراهم بودن تجهیزات و اقلام مورد نیاز جهت انجام نمونه گیری</a:t>
            </a:r>
            <a:endParaRPr lang="en-US" dirty="0"/>
          </a:p>
        </p:txBody>
      </p:sp>
    </p:spTree>
    <p:extLst>
      <p:ext uri="{BB962C8B-B14F-4D97-AF65-F5344CB8AC3E}">
        <p14:creationId xmlns:p14="http://schemas.microsoft.com/office/powerpoint/2010/main" val="420348762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2E02B-775A-B13B-12D2-580EEE2276AA}"/>
              </a:ext>
            </a:extLst>
          </p:cNvPr>
          <p:cNvSpPr>
            <a:spLocks noGrp="1"/>
          </p:cNvSpPr>
          <p:nvPr>
            <p:ph idx="1"/>
          </p:nvPr>
        </p:nvSpPr>
        <p:spPr>
          <a:xfrm>
            <a:off x="677334" y="355601"/>
            <a:ext cx="8596668" cy="5397499"/>
          </a:xfrm>
        </p:spPr>
        <p:txBody>
          <a:bodyPr>
            <a:normAutofit lnSpcReduction="10000"/>
          </a:bodyPr>
          <a:lstStyle/>
          <a:p>
            <a:pPr marL="0" indent="0" algn="r" rtl="1">
              <a:buNone/>
            </a:pPr>
            <a:r>
              <a:rPr lang="fa-IR" sz="1800" b="0" i="0" u="none" strike="noStrike" baseline="0" dirty="0">
                <a:solidFill>
                  <a:schemeClr val="accent6">
                    <a:lumMod val="75000"/>
                  </a:schemeClr>
                </a:solidFill>
                <a:latin typeface="BNazanin"/>
              </a:rPr>
              <a:t>14</a:t>
            </a:r>
            <a:r>
              <a:rPr lang="fa-IR" sz="1800" b="0" i="0" u="none" strike="noStrike" baseline="0" dirty="0">
                <a:latin typeface="BNazanin"/>
              </a:rPr>
              <a:t>. در صورت مراجعه کودک </a:t>
            </a:r>
            <a:r>
              <a:rPr lang="fa-IR" sz="1800" b="1" i="0" u="none" strike="noStrike" baseline="0" dirty="0">
                <a:solidFill>
                  <a:srgbClr val="FF0000"/>
                </a:solidFill>
                <a:latin typeface="BNazanin"/>
              </a:rPr>
              <a:t>بعد از 5 روزگی</a:t>
            </a:r>
            <a:r>
              <a:rPr lang="fa-IR" sz="1800" b="0" i="0" u="none" strike="noStrike" baseline="0" dirty="0">
                <a:latin typeface="BNazanin"/>
              </a:rPr>
              <a:t> </a:t>
            </a:r>
            <a:r>
              <a:rPr lang="fa-IR" sz="1800" b="1" i="0" u="none" strike="noStrike" baseline="0" dirty="0">
                <a:solidFill>
                  <a:srgbClr val="00B0F0"/>
                </a:solidFill>
                <a:latin typeface="BNazanin"/>
              </a:rPr>
              <a:t>نمونه گیری اول غربالگری تا 8 روزگی</a:t>
            </a:r>
            <a:r>
              <a:rPr lang="fa-IR" sz="1800" b="0" i="0" u="none" strike="noStrike" baseline="0" dirty="0">
                <a:latin typeface="BNazanin"/>
              </a:rPr>
              <a:t> مطابق با استانداردهای آزمایشگاهی غربالگری نوزادان 5 </a:t>
            </a:r>
            <a:r>
              <a:rPr lang="fa-IR" sz="1800" b="0" i="0" u="none" strike="noStrike" baseline="0" dirty="0">
                <a:latin typeface="Calibri" panose="020F0502020204030204" pitchFamily="34" charset="0"/>
              </a:rPr>
              <a:t>- </a:t>
            </a:r>
            <a:r>
              <a:rPr lang="fa-IR" sz="1800" b="0" i="0" u="none" strike="noStrike" baseline="0" dirty="0">
                <a:latin typeface="BNazanin"/>
              </a:rPr>
              <a:t>3 روزه انجام گردد.</a:t>
            </a:r>
          </a:p>
          <a:p>
            <a:pPr marL="0" indent="0" algn="r" rtl="1">
              <a:buNone/>
            </a:pPr>
            <a:r>
              <a:rPr lang="fa-IR" sz="1800" b="0" i="0" u="none" strike="noStrike" baseline="0" dirty="0">
                <a:solidFill>
                  <a:schemeClr val="accent6">
                    <a:lumMod val="75000"/>
                  </a:schemeClr>
                </a:solidFill>
                <a:latin typeface="BNazanin"/>
              </a:rPr>
              <a:t>15</a:t>
            </a:r>
            <a:r>
              <a:rPr lang="fa-IR" sz="1800" b="0" i="0" u="none" strike="noStrike" baseline="0" dirty="0">
                <a:latin typeface="BNazanin"/>
              </a:rPr>
              <a:t> . در صورت </a:t>
            </a:r>
            <a:r>
              <a:rPr lang="fa-IR" sz="1800" b="1" i="0" u="none" strike="noStrike" baseline="0" dirty="0">
                <a:solidFill>
                  <a:schemeClr val="accent4">
                    <a:lumMod val="75000"/>
                  </a:schemeClr>
                </a:solidFill>
                <a:latin typeface="BNazanin"/>
              </a:rPr>
              <a:t>مراجعه کودک بعد از 8 روزگی </a:t>
            </a:r>
            <a:r>
              <a:rPr lang="fa-IR" sz="1800" b="0" i="0" u="none" strike="noStrike" baseline="0" dirty="0">
                <a:latin typeface="BNazanin"/>
              </a:rPr>
              <a:t>نمونه اول غربالگری به شرطی قابل انجام است که نوزاد تغذیه کافی داشته و کلیه اندیکاسیون های اخذ نمونه گیری را داشته باشد . چنانچه این کودکان دیالیز و تعویض و تزریق خون داشته باشند، نمونه گیری جهت انجام غربالگری به مدت 72 </a:t>
            </a:r>
            <a:r>
              <a:rPr lang="fa-IR" sz="1800" b="0" i="0" u="none" strike="noStrike" baseline="0" dirty="0">
                <a:latin typeface="Calibri" panose="020F0502020204030204" pitchFamily="34" charset="0"/>
              </a:rPr>
              <a:t>- </a:t>
            </a:r>
            <a:r>
              <a:rPr lang="fa-IR" sz="1800" b="0" i="0" u="none" strike="noStrike" baseline="0" dirty="0">
                <a:latin typeface="BNazanin"/>
              </a:rPr>
              <a:t>48 ساعت بعد از زمان دیالیز، تعویض و تزریق خون صورت گیرد. </a:t>
            </a:r>
          </a:p>
          <a:p>
            <a:pPr marL="0" indent="0" algn="r" rtl="1">
              <a:buNone/>
            </a:pPr>
            <a:r>
              <a:rPr lang="fa-IR" sz="1800" b="0" i="0" u="none" strike="noStrike" baseline="0" dirty="0">
                <a:latin typeface="BNazanin"/>
              </a:rPr>
              <a:t>(این بند به این علت می باشد که در زمان غربالگری اولیه نوزاد قبل از 8 روزگی نمونه پاشنه پا حتی در صورت </a:t>
            </a:r>
            <a:r>
              <a:rPr lang="en-US" sz="1800" b="0" i="0" u="none" strike="noStrike" baseline="0" dirty="0">
                <a:latin typeface="Times New Roman" panose="02020603050405020304" pitchFamily="18" charset="0"/>
              </a:rPr>
              <a:t>NPO </a:t>
            </a:r>
            <a:r>
              <a:rPr lang="fa-IR" sz="1800" b="0" i="0" u="none" strike="noStrike" baseline="0" dirty="0">
                <a:latin typeface="BNazanin"/>
              </a:rPr>
              <a:t>بودن نوزاد اخذ می گردد)</a:t>
            </a:r>
          </a:p>
          <a:p>
            <a:pPr marL="0" indent="0" algn="r" rtl="1">
              <a:buNone/>
            </a:pPr>
            <a:r>
              <a:rPr lang="fa-IR" sz="1800" b="0" i="0" u="none" strike="noStrike" baseline="0" dirty="0">
                <a:solidFill>
                  <a:schemeClr val="accent6">
                    <a:lumMod val="75000"/>
                  </a:schemeClr>
                </a:solidFill>
                <a:latin typeface="BNazanin"/>
              </a:rPr>
              <a:t>16</a:t>
            </a:r>
            <a:r>
              <a:rPr lang="fa-IR" sz="1800" b="0" i="0" u="none" strike="noStrike" baseline="0" dirty="0">
                <a:latin typeface="BNazanin"/>
              </a:rPr>
              <a:t> . در کودکان بالای 8 روز تنها به علت اشکالات تکنیکی و یا نمونه نامناسب ممکن است نیاز به نمونه گیری مجدد وجود داشته باشد.</a:t>
            </a:r>
          </a:p>
          <a:p>
            <a:pPr marL="0" indent="0" algn="r" rtl="1">
              <a:buNone/>
            </a:pPr>
            <a:r>
              <a:rPr lang="fa-IR" sz="1800" b="0" i="0" u="none" strike="noStrike" baseline="0" dirty="0">
                <a:solidFill>
                  <a:schemeClr val="accent6">
                    <a:lumMod val="75000"/>
                  </a:schemeClr>
                </a:solidFill>
                <a:latin typeface="BNazanin"/>
              </a:rPr>
              <a:t>17</a:t>
            </a:r>
            <a:r>
              <a:rPr lang="fa-IR" sz="1800" b="0" i="0" u="none" strike="noStrike" baseline="0" dirty="0">
                <a:latin typeface="BNazanin"/>
              </a:rPr>
              <a:t> . مراقب سلامت باید از طریق کنترل مشخصات درج شده روی کارت گاتری نمونه غربالگری با فرم شماره 1 ، از کفایت  و صحت اطلاعات ثبت شده اطمینان حاصل نماید.</a:t>
            </a:r>
          </a:p>
          <a:p>
            <a:pPr marL="0" indent="0" algn="r" rtl="1">
              <a:buNone/>
            </a:pPr>
            <a:r>
              <a:rPr lang="fa-IR" sz="1800" b="0" i="0" u="none" strike="noStrike" baseline="0" dirty="0">
                <a:solidFill>
                  <a:schemeClr val="accent6">
                    <a:lumMod val="75000"/>
                  </a:schemeClr>
                </a:solidFill>
                <a:latin typeface="BNazanin"/>
              </a:rPr>
              <a:t>18</a:t>
            </a:r>
            <a:r>
              <a:rPr lang="fa-IR" sz="1800" b="0" i="0" u="none" strike="noStrike" baseline="0" dirty="0">
                <a:latin typeface="BNazanin"/>
              </a:rPr>
              <a:t> . مراقب سلامت موظف است قبل از نمونه گیری با سوال از والدین شرایط غربالگری مجدد را ارزیابی نموده و درباره آن به والدین آموزش بدهد (در صورت نیاز به تکرار نمونه گیری به دلایل بالینی یا آزمایشگاهی، والدین باید از علت آن مطلع شوند)</a:t>
            </a:r>
          </a:p>
          <a:p>
            <a:pPr marL="0" indent="0" algn="r" rtl="1">
              <a:buNone/>
            </a:pPr>
            <a:r>
              <a:rPr lang="fa-IR" sz="1800" b="0" i="0" u="none" strike="noStrike" baseline="0" dirty="0">
                <a:solidFill>
                  <a:schemeClr val="accent6">
                    <a:lumMod val="75000"/>
                  </a:schemeClr>
                </a:solidFill>
                <a:latin typeface="BNazanin"/>
              </a:rPr>
              <a:t>19</a:t>
            </a:r>
            <a:r>
              <a:rPr lang="fa-IR" sz="1800" b="0" i="0" u="none" strike="noStrike" baseline="0" dirty="0">
                <a:latin typeface="BNazanin"/>
              </a:rPr>
              <a:t> . انجام آزمایش غربالگری برای نوزادانی که در منزل به دنیا آمده یا در کشور دیگری متولد شده اند، باید در اولین مراجعه به واحد خدمات جامع سلامت یا بیمارستان، به والدین توصیه شود.</a:t>
            </a:r>
            <a:endParaRPr lang="en-US" dirty="0"/>
          </a:p>
        </p:txBody>
      </p:sp>
    </p:spTree>
    <p:extLst>
      <p:ext uri="{BB962C8B-B14F-4D97-AF65-F5344CB8AC3E}">
        <p14:creationId xmlns:p14="http://schemas.microsoft.com/office/powerpoint/2010/main" val="111381300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3A6CD-9BFB-4F3F-D1E5-3651462FC6E4}"/>
              </a:ext>
            </a:extLst>
          </p:cNvPr>
          <p:cNvSpPr>
            <a:spLocks noGrp="1"/>
          </p:cNvSpPr>
          <p:nvPr>
            <p:ph idx="1"/>
          </p:nvPr>
        </p:nvSpPr>
        <p:spPr>
          <a:xfrm>
            <a:off x="677334" y="419100"/>
            <a:ext cx="8596668" cy="5622263"/>
          </a:xfrm>
        </p:spPr>
        <p:txBody>
          <a:bodyPr>
            <a:normAutofit/>
          </a:bodyPr>
          <a:lstStyle/>
          <a:p>
            <a:pPr marL="0" indent="0" algn="r" rtl="1">
              <a:buNone/>
            </a:pPr>
            <a:r>
              <a:rPr lang="fa-IR" sz="1800" b="0" i="0" u="none" strike="noStrike" baseline="0" dirty="0">
                <a:solidFill>
                  <a:schemeClr val="accent6">
                    <a:lumMod val="75000"/>
                  </a:schemeClr>
                </a:solidFill>
                <a:latin typeface="BNazanin"/>
              </a:rPr>
              <a:t>20</a:t>
            </a:r>
            <a:r>
              <a:rPr lang="fa-IR" sz="1800" b="0" i="0" u="none" strike="noStrike" baseline="0" dirty="0">
                <a:latin typeface="BNazanin"/>
              </a:rPr>
              <a:t>. ثبت و جمع آوری و ارسال کلیه اطلاعات در فرمها / سامانه مربوط (مطابق شناسنامه فرمهای پیوست)و تجزیه، تحلیل و محاسبه شاخصها براساس دستورالعمل و تعیین مداخلات مربوط</a:t>
            </a:r>
          </a:p>
          <a:p>
            <a:pPr marL="0" indent="0" algn="r" rtl="1">
              <a:buNone/>
            </a:pPr>
            <a:r>
              <a:rPr lang="fa-IR" sz="1800" b="0" i="0" u="none" strike="noStrike" baseline="0" dirty="0">
                <a:solidFill>
                  <a:schemeClr val="accent6">
                    <a:lumMod val="75000"/>
                  </a:schemeClr>
                </a:solidFill>
                <a:latin typeface="BNazanin"/>
              </a:rPr>
              <a:t>21</a:t>
            </a:r>
            <a:r>
              <a:rPr lang="fa-IR" sz="1800" b="0" i="0" u="none" strike="noStrike" baseline="0" dirty="0">
                <a:latin typeface="BNazanin"/>
              </a:rPr>
              <a:t> . اعلام شرایط و زمان مراجعه به بیمارستان منتخب در موارد مثبت غربالگری مطابق با جدول مراجعات بیماران</a:t>
            </a:r>
          </a:p>
          <a:p>
            <a:pPr marL="0" indent="0" algn="r" rtl="1">
              <a:buNone/>
            </a:pPr>
            <a:r>
              <a:rPr lang="fa-IR" sz="1800" b="0" i="0" u="none" strike="noStrike" baseline="0" dirty="0">
                <a:solidFill>
                  <a:schemeClr val="accent6">
                    <a:lumMod val="75000"/>
                  </a:schemeClr>
                </a:solidFill>
                <a:latin typeface="BNazanin"/>
              </a:rPr>
              <a:t>22</a:t>
            </a:r>
            <a:r>
              <a:rPr lang="fa-IR" sz="1800" b="0" i="0" u="none" strike="noStrike" baseline="0" dirty="0">
                <a:latin typeface="BNazanin"/>
              </a:rPr>
              <a:t> . ارسال فرم خلاصه اطلاعات فعالیت های انجام شده، فرم اعلام نتایج آزمایشات غربالگری از مرکز نمونه گیری به مرکز بهداشت شهرستان بر اساس شرایط تعیین شده در دستورالعمل</a:t>
            </a:r>
          </a:p>
          <a:p>
            <a:pPr marL="0" indent="0" algn="r" rtl="1">
              <a:buNone/>
            </a:pPr>
            <a:r>
              <a:rPr lang="fa-IR" sz="1800" b="0" i="0" u="none" strike="noStrike" baseline="0" dirty="0">
                <a:solidFill>
                  <a:schemeClr val="accent6">
                    <a:lumMod val="75000"/>
                  </a:schemeClr>
                </a:solidFill>
                <a:latin typeface="BNazanin"/>
              </a:rPr>
              <a:t>23</a:t>
            </a:r>
            <a:r>
              <a:rPr lang="fa-IR" sz="1800" b="0" i="0" u="none" strike="noStrike" baseline="0" dirty="0">
                <a:latin typeface="BNazanin"/>
              </a:rPr>
              <a:t> . ثبت هر مورد غربالگری به عهده دانشگاه پوشش دهنده مرکزی که غربالگری در آن انجام شده، است (حتی اگر نوزاد ساکن منطقه تحت پوشش آن دانشگاه نباشد) این موضوع شامل پیگیری نتایج آزمایشات نوزاد تا تعیین تکلیف نهایی است. بعد از گزارش مورد به دانشگاه پوشش دهنده محل سکونت، مراقبت بیمار به عهده دانشگاه پوشش دهنده خواهد بود </a:t>
            </a:r>
            <a:r>
              <a:rPr lang="fa-IR" sz="1800" b="0" i="0" u="none" strike="noStrike" baseline="0" dirty="0">
                <a:latin typeface="Times New Roman" panose="02020603050405020304" pitchFamily="18" charset="0"/>
              </a:rPr>
              <a:t>.</a:t>
            </a:r>
          </a:p>
          <a:p>
            <a:pPr marL="0" indent="0" algn="r" rtl="1">
              <a:buNone/>
            </a:pPr>
            <a:r>
              <a:rPr lang="fa-IR" sz="1800" b="0" i="0" u="none" strike="noStrike" baseline="0" dirty="0">
                <a:solidFill>
                  <a:schemeClr val="accent6">
                    <a:lumMod val="75000"/>
                  </a:schemeClr>
                </a:solidFill>
                <a:latin typeface="BNazanin"/>
              </a:rPr>
              <a:t>24</a:t>
            </a:r>
            <a:r>
              <a:rPr lang="fa-IR" sz="1800" b="0" i="0" u="none" strike="noStrike" baseline="0" dirty="0">
                <a:latin typeface="BNazanin"/>
              </a:rPr>
              <a:t> . انجام غربالگری نوزاد نیازمند نمونه گیری مجدد تا تعیین تکلیف قطعی غربالگری، نباید در فرم آماری گزارش شده به شهرستان ثبت شود. بدیهی است پس از تعیین تکلیف غربالگری کامل نوزاد، نتیجه غربالگری آن نوزاد در اولین فرم آماری، گزارش شود.</a:t>
            </a:r>
            <a:endParaRPr lang="en-US" dirty="0"/>
          </a:p>
        </p:txBody>
      </p:sp>
    </p:spTree>
    <p:extLst>
      <p:ext uri="{BB962C8B-B14F-4D97-AF65-F5344CB8AC3E}">
        <p14:creationId xmlns:p14="http://schemas.microsoft.com/office/powerpoint/2010/main" val="41715475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3383-A10B-7B0A-8522-CFEAAD3CB1CB}"/>
              </a:ext>
            </a:extLst>
          </p:cNvPr>
          <p:cNvSpPr>
            <a:spLocks noGrp="1"/>
          </p:cNvSpPr>
          <p:nvPr>
            <p:ph type="title"/>
          </p:nvPr>
        </p:nvSpPr>
        <p:spPr>
          <a:xfrm>
            <a:off x="677334" y="292100"/>
            <a:ext cx="8596668" cy="622300"/>
          </a:xfrm>
        </p:spPr>
        <p:txBody>
          <a:bodyPr/>
          <a:lstStyle/>
          <a:p>
            <a:pPr algn="r" rtl="1"/>
            <a:r>
              <a:rPr lang="fa-IR" sz="1800" b="1" i="0" u="none" strike="noStrike" baseline="0" dirty="0">
                <a:latin typeface="BNazaninBold"/>
              </a:rPr>
              <a:t>غربالگری نوزادان بستری در بیمارستان :</a:t>
            </a:r>
            <a:endParaRPr lang="en-US" dirty="0"/>
          </a:p>
        </p:txBody>
      </p:sp>
      <p:sp>
        <p:nvSpPr>
          <p:cNvPr id="3" name="Content Placeholder 2">
            <a:extLst>
              <a:ext uri="{FF2B5EF4-FFF2-40B4-BE49-F238E27FC236}">
                <a16:creationId xmlns:a16="http://schemas.microsoft.com/office/drawing/2014/main" id="{740B70D1-7770-A7EE-5DD7-FCFCE0A963D2}"/>
              </a:ext>
            </a:extLst>
          </p:cNvPr>
          <p:cNvSpPr>
            <a:spLocks noGrp="1"/>
          </p:cNvSpPr>
          <p:nvPr>
            <p:ph idx="1"/>
          </p:nvPr>
        </p:nvSpPr>
        <p:spPr>
          <a:xfrm>
            <a:off x="677334" y="1054100"/>
            <a:ext cx="9050866" cy="4987263"/>
          </a:xfrm>
        </p:spPr>
        <p:txBody>
          <a:bodyPr>
            <a:noAutofit/>
          </a:bodyPr>
          <a:lstStyle/>
          <a:p>
            <a:pPr algn="r" rtl="1">
              <a:buFont typeface="Wingdings" panose="05000000000000000000" pitchFamily="2" charset="2"/>
              <a:buChar char="v"/>
            </a:pPr>
            <a:r>
              <a:rPr lang="fa-IR" sz="1500" i="0" u="none" strike="noStrike" baseline="0" dirty="0">
                <a:latin typeface="BNazanin"/>
              </a:rPr>
              <a:t>در مورد نوزادان طبیعی زمان نمونه گیری 3 تا 5 روزگی باشد.</a:t>
            </a:r>
          </a:p>
          <a:p>
            <a:pPr algn="r" rtl="1">
              <a:buFont typeface="Wingdings" panose="05000000000000000000" pitchFamily="2" charset="2"/>
              <a:buChar char="v"/>
            </a:pPr>
            <a:r>
              <a:rPr lang="fa-IR" sz="1500" i="0" u="none" strike="noStrike" baseline="0" dirty="0">
                <a:latin typeface="BNazanin"/>
              </a:rPr>
              <a:t>در صورتی که نوزادی در زمان غربالگری 5 </a:t>
            </a:r>
            <a:r>
              <a:rPr lang="fa-IR" sz="1500" i="0" u="none" strike="noStrike" baseline="0" dirty="0">
                <a:latin typeface="Calibri" panose="020F0502020204030204" pitchFamily="34" charset="0"/>
              </a:rPr>
              <a:t>- </a:t>
            </a:r>
            <a:r>
              <a:rPr lang="fa-IR" sz="1500" i="0" u="none" strike="noStrike" baseline="0" dirty="0">
                <a:latin typeface="BNazanin"/>
              </a:rPr>
              <a:t>3 روزگی در بیمارستان بستری باشد، ضروری است اولین نمونه غربالگری وی حتی در صورت </a:t>
            </a:r>
            <a:r>
              <a:rPr lang="en-US" sz="1500" i="0" u="none" strike="noStrike" baseline="0" dirty="0">
                <a:latin typeface="Times New Roman" panose="02020603050405020304" pitchFamily="18" charset="0"/>
              </a:rPr>
              <a:t>NPO </a:t>
            </a:r>
            <a:r>
              <a:rPr lang="fa-IR" sz="1500" i="0" u="none" strike="noStrike" baseline="0" dirty="0">
                <a:latin typeface="BNazanin"/>
              </a:rPr>
              <a:t>بودن بر روی کاغذ فیلتر تهیه شده و مطابق دستورالعمل ابلاغی به آزمایشگاه غربالگری (منتخب </a:t>
            </a:r>
            <a:r>
              <a:rPr lang="fa-IR" sz="1500" i="0" u="none" strike="noStrike" baseline="0" dirty="0">
                <a:latin typeface="Times New Roman" panose="02020603050405020304" pitchFamily="18" charset="0"/>
              </a:rPr>
              <a:t>/ </a:t>
            </a:r>
            <a:r>
              <a:rPr lang="fa-IR" sz="1500" i="0" u="none" strike="noStrike" baseline="0" dirty="0">
                <a:latin typeface="BNazanin"/>
              </a:rPr>
              <a:t>مرجع) ارسال شود.</a:t>
            </a:r>
          </a:p>
          <a:p>
            <a:pPr algn="r" rtl="1">
              <a:buFont typeface="Wingdings" panose="05000000000000000000" pitchFamily="2" charset="2"/>
              <a:buChar char="v"/>
            </a:pPr>
            <a:r>
              <a:rPr lang="fa-IR" sz="1500" i="0" u="none" strike="noStrike" baseline="0" dirty="0">
                <a:latin typeface="BNazanin"/>
              </a:rPr>
              <a:t>غربالگر بیمارستان موظف است که والدین نوزاد بستری در 3 تا 5 روزگی را در خصوص غربالگری مجدد در زمان تعیین شده توسط پزشک متخصص، آگاه سازد و زمان غربالگری مجدد را در </a:t>
            </a:r>
            <a:r>
              <a:rPr lang="fa-IR" sz="1500" b="1" i="0" u="none" strike="noStrike" baseline="0" dirty="0">
                <a:latin typeface="BNazaninBold"/>
              </a:rPr>
              <a:t>خلاصه پرونده تحویل داده شده به بیمار </a:t>
            </a:r>
            <a:r>
              <a:rPr lang="fa-IR" sz="1500" i="0" u="none" strike="noStrike" baseline="0" dirty="0">
                <a:latin typeface="BNazanin"/>
              </a:rPr>
              <a:t>ثبت نماید.</a:t>
            </a:r>
          </a:p>
          <a:p>
            <a:pPr algn="r" rtl="1">
              <a:buFont typeface="Wingdings" panose="05000000000000000000" pitchFamily="2" charset="2"/>
              <a:buChar char="v"/>
            </a:pPr>
            <a:r>
              <a:rPr lang="fa-IR" sz="1500" i="0" u="none" strike="noStrike" baseline="0" dirty="0">
                <a:latin typeface="BNazanin"/>
              </a:rPr>
              <a:t>زمان مناسب برای موارد نمونه گیری مجدد (مواردی که نتیجه آزمایش را منفی کاذب میکند) در 14 </a:t>
            </a:r>
            <a:r>
              <a:rPr lang="fa-IR" sz="1500" i="0" u="none" strike="noStrike" baseline="0" dirty="0">
                <a:latin typeface="Calibri" panose="020F0502020204030204" pitchFamily="34" charset="0"/>
              </a:rPr>
              <a:t>- </a:t>
            </a:r>
            <a:r>
              <a:rPr lang="fa-IR" sz="1500" i="0" u="none" strike="noStrike" baseline="0" dirty="0">
                <a:latin typeface="BNazanin"/>
              </a:rPr>
              <a:t>8 روزگی است به شرطی که 72 ساعت از شیر خوردن نوزاد گذشته باشد و اندیکاسیون های اخذ نمونه وجود داشته باشد.</a:t>
            </a:r>
          </a:p>
          <a:p>
            <a:pPr algn="r" rtl="1">
              <a:buFont typeface="Wingdings" panose="05000000000000000000" pitchFamily="2" charset="2"/>
              <a:buChar char="v"/>
            </a:pPr>
            <a:r>
              <a:rPr lang="fa-IR" sz="1500" i="0" u="none" strike="noStrike" baseline="0" dirty="0">
                <a:latin typeface="BNazanin"/>
              </a:rPr>
              <a:t>در صورتی که نوزاد بیمار در زمان تعیین شده توسط پزشک معالج برای غربالگری مجدد، همچنان در بیمارستان بستری است، لازم است آزمایش غربالگری وی (نمونه مجدد) در شرایطی که اندیکاسیون های اخذ نمونه مجدد را دارد بر روی کاغذ فیلتر تهیه شده و مطابق دستورالعمل ابلاغی به آزمایشگاه غربالگری (منتخب </a:t>
            </a:r>
            <a:r>
              <a:rPr lang="fa-IR" sz="1500" i="0" u="none" strike="noStrike" baseline="0" dirty="0">
                <a:latin typeface="Times New Roman" panose="02020603050405020304" pitchFamily="18" charset="0"/>
              </a:rPr>
              <a:t>/ </a:t>
            </a:r>
            <a:r>
              <a:rPr lang="fa-IR" sz="1500" i="0" u="none" strike="noStrike" baseline="0" dirty="0">
                <a:latin typeface="BNazanin"/>
              </a:rPr>
              <a:t>مرجع) ارسال شود. </a:t>
            </a:r>
          </a:p>
          <a:p>
            <a:pPr algn="r" rtl="1">
              <a:buFont typeface="Wingdings" panose="05000000000000000000" pitchFamily="2" charset="2"/>
              <a:buChar char="v"/>
            </a:pPr>
            <a:r>
              <a:rPr lang="fa-IR" sz="1500" i="0" u="none" strike="noStrike" baseline="0" dirty="0">
                <a:latin typeface="BNazanin"/>
              </a:rPr>
              <a:t>در صورتی که نوزاد قبل از زمان تعیین شده ترخیص شود (یا به بیمارستان دیگری اعزام گردد) باید توصیه به والدین توسط پزشک و یا پرستار مسئول بخش به نحوی صورت گیرد که آزمایش غربالگری </a:t>
            </a:r>
            <a:r>
              <a:rPr lang="fa-IR" sz="1500" i="0" u="none" strike="noStrike" baseline="0">
                <a:latin typeface="BNazanin"/>
              </a:rPr>
              <a:t>و نمونه گیری </a:t>
            </a:r>
            <a:r>
              <a:rPr lang="fa-IR" sz="1500" i="0" u="none" strike="noStrike" baseline="0" dirty="0">
                <a:latin typeface="BNazanin"/>
              </a:rPr>
              <a:t>مجدد وی در صورت نیاز مورد غفلت قرار نگیرد.</a:t>
            </a:r>
            <a:endParaRPr lang="en-US" sz="1500" dirty="0"/>
          </a:p>
        </p:txBody>
      </p:sp>
    </p:spTree>
    <p:extLst>
      <p:ext uri="{BB962C8B-B14F-4D97-AF65-F5344CB8AC3E}">
        <p14:creationId xmlns:p14="http://schemas.microsoft.com/office/powerpoint/2010/main" val="37051870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980D5A-82CF-4EFF-4D54-28B8A12DDFFC}"/>
              </a:ext>
            </a:extLst>
          </p:cNvPr>
          <p:cNvSpPr>
            <a:spLocks noGrp="1"/>
          </p:cNvSpPr>
          <p:nvPr>
            <p:ph type="subTitle" idx="1"/>
          </p:nvPr>
        </p:nvSpPr>
        <p:spPr>
          <a:xfrm>
            <a:off x="850900" y="4276197"/>
            <a:ext cx="9080499" cy="2188103"/>
          </a:xfrm>
        </p:spPr>
        <p:txBody>
          <a:bodyPr>
            <a:normAutofit/>
          </a:bodyPr>
          <a:lstStyle/>
          <a:p>
            <a:pPr algn="ctr"/>
            <a:r>
              <a:rPr lang="fa-IR" sz="3200" b="1" dirty="0">
                <a:solidFill>
                  <a:srgbClr val="92D050"/>
                </a:solidFill>
              </a:rPr>
              <a:t>"</a:t>
            </a:r>
            <a:r>
              <a:rPr lang="fa-IR" sz="3200" b="1" dirty="0">
                <a:solidFill>
                  <a:srgbClr val="00B050"/>
                </a:solidFill>
              </a:rPr>
              <a:t>برنامه غربالگری بیماری های متابولیک ارثی</a:t>
            </a:r>
            <a:r>
              <a:rPr lang="fa-IR" sz="3200" b="1" dirty="0">
                <a:solidFill>
                  <a:srgbClr val="92D050"/>
                </a:solidFill>
              </a:rPr>
              <a:t>"</a:t>
            </a:r>
          </a:p>
          <a:p>
            <a:pPr algn="ctr" rtl="1"/>
            <a:r>
              <a:rPr lang="fa-IR" sz="1400" dirty="0">
                <a:solidFill>
                  <a:srgbClr val="92D050"/>
                </a:solidFill>
              </a:rPr>
              <a:t>منبع: </a:t>
            </a:r>
            <a:r>
              <a:rPr lang="fa-IR" sz="1200" b="1" i="0" u="none" strike="noStrike" baseline="0" dirty="0">
                <a:solidFill>
                  <a:srgbClr val="92D050"/>
                </a:solidFill>
                <a:latin typeface="BNazaninBold"/>
              </a:rPr>
              <a:t>دستورالعمل مراقبت برنامه پیشگیری و کنترل بیماریهای متابولیک ارثی</a:t>
            </a:r>
            <a:endParaRPr lang="fa-IR" sz="1400" dirty="0">
              <a:solidFill>
                <a:srgbClr val="92D050"/>
              </a:solidFill>
            </a:endParaRPr>
          </a:p>
          <a:p>
            <a:pPr algn="ctr"/>
            <a:r>
              <a:rPr lang="fa-IR" sz="1400" b="1" dirty="0">
                <a:solidFill>
                  <a:srgbClr val="92D050"/>
                </a:solidFill>
              </a:rPr>
              <a:t>تهیه کننده : سیده سارا هاشمی کارشناس بیماری های غیرواگیر شهرستان لنگرود</a:t>
            </a:r>
          </a:p>
          <a:p>
            <a:pPr algn="ctr"/>
            <a:r>
              <a:rPr lang="fa-IR" sz="1400" b="1" dirty="0">
                <a:solidFill>
                  <a:srgbClr val="92D050"/>
                </a:solidFill>
              </a:rPr>
              <a:t>زمستان 1403</a:t>
            </a:r>
          </a:p>
          <a:p>
            <a:pPr algn="ctr"/>
            <a:endParaRPr lang="fa-IR" sz="1400" b="1" dirty="0">
              <a:solidFill>
                <a:srgbClr val="92D050"/>
              </a:solidFill>
            </a:endParaRPr>
          </a:p>
          <a:p>
            <a:pPr algn="ctr"/>
            <a:endParaRPr lang="fa-IR" sz="1400" b="1" dirty="0">
              <a:solidFill>
                <a:srgbClr val="92D050"/>
              </a:solidFill>
            </a:endParaRPr>
          </a:p>
          <a:p>
            <a:pPr algn="ctr"/>
            <a:endParaRPr lang="en-US" sz="1400" b="1" dirty="0">
              <a:solidFill>
                <a:srgbClr val="92D050"/>
              </a:solidFill>
            </a:endParaRPr>
          </a:p>
        </p:txBody>
      </p:sp>
      <p:pic>
        <p:nvPicPr>
          <p:cNvPr id="13" name="Picture 12">
            <a:extLst>
              <a:ext uri="{FF2B5EF4-FFF2-40B4-BE49-F238E27FC236}">
                <a16:creationId xmlns:a16="http://schemas.microsoft.com/office/drawing/2014/main" id="{06A546B8-DCE0-41F5-B82E-19CA67AFFF70}"/>
              </a:ext>
            </a:extLst>
          </p:cNvPr>
          <p:cNvPicPr>
            <a:picLocks noChangeAspect="1"/>
          </p:cNvPicPr>
          <p:nvPr/>
        </p:nvPicPr>
        <p:blipFill>
          <a:blip r:embed="rId2"/>
          <a:stretch>
            <a:fillRect/>
          </a:stretch>
        </p:blipFill>
        <p:spPr>
          <a:xfrm>
            <a:off x="2019300" y="393700"/>
            <a:ext cx="6604000" cy="3679297"/>
          </a:xfrm>
          <a:prstGeom prst="rect">
            <a:avLst/>
          </a:prstGeom>
          <a:ln>
            <a:noFill/>
          </a:ln>
          <a:effectLst>
            <a:softEdge rad="112500"/>
          </a:effectLst>
        </p:spPr>
      </p:pic>
    </p:spTree>
    <p:extLst>
      <p:ext uri="{BB962C8B-B14F-4D97-AF65-F5344CB8AC3E}">
        <p14:creationId xmlns:p14="http://schemas.microsoft.com/office/powerpoint/2010/main" val="32475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9D1E35-2C5D-C700-DCE7-2621327AAC0F}"/>
              </a:ext>
            </a:extLst>
          </p:cNvPr>
          <p:cNvSpPr>
            <a:spLocks noGrp="1"/>
          </p:cNvSpPr>
          <p:nvPr>
            <p:ph idx="1"/>
          </p:nvPr>
        </p:nvSpPr>
        <p:spPr>
          <a:xfrm>
            <a:off x="677334" y="584200"/>
            <a:ext cx="8596668" cy="5918199"/>
          </a:xfrm>
        </p:spPr>
        <p:txBody>
          <a:bodyPr>
            <a:normAutofit fontScale="85000" lnSpcReduction="20000"/>
          </a:bodyPr>
          <a:lstStyle/>
          <a:p>
            <a:pPr algn="r" rtl="1">
              <a:buFont typeface="Wingdings" panose="05000000000000000000" pitchFamily="2" charset="2"/>
              <a:buChar char="v"/>
            </a:pPr>
            <a:r>
              <a:rPr lang="fa-IR" sz="1800" b="0" i="0" u="none" strike="noStrike" baseline="0" dirty="0">
                <a:latin typeface="BNazanin"/>
              </a:rPr>
              <a:t>هنگام اخذ نمونه مجدد لازم است نوزاد </a:t>
            </a:r>
            <a:r>
              <a:rPr lang="en-US" sz="1800" b="0" i="0" u="none" strike="noStrike" baseline="0" dirty="0">
                <a:latin typeface="Times New Roman" panose="02020603050405020304" pitchFamily="18" charset="0"/>
              </a:rPr>
              <a:t>NPO </a:t>
            </a:r>
            <a:r>
              <a:rPr lang="fa-IR" sz="1800" b="0" i="0" u="none" strike="noStrike" baseline="0" dirty="0">
                <a:latin typeface="BNazanin"/>
              </a:rPr>
              <a:t>نبوده و 72 ساعت از شیر خوردن کامل وی (مصرف شیر</a:t>
            </a:r>
          </a:p>
          <a:p>
            <a:pPr marL="0" indent="0" algn="r" rtl="1">
              <a:buNone/>
            </a:pPr>
            <a:r>
              <a:rPr lang="fa-IR" sz="1800" b="0" i="0" u="none" strike="noStrike" baseline="0" dirty="0">
                <a:latin typeface="BNazanin"/>
              </a:rPr>
              <a:t>مادر به مدت 3 روز و هر روز 50 سی سی به ازای هر کیلوگرم وزن نوزاد یا روزانه 30 سی سی شیرخشک</a:t>
            </a:r>
          </a:p>
          <a:p>
            <a:pPr marL="0" indent="0" algn="r" rtl="1">
              <a:buNone/>
            </a:pPr>
            <a:r>
              <a:rPr lang="fa-IR" sz="1800" b="0" i="0" u="none" strike="noStrike" baseline="0" dirty="0">
                <a:latin typeface="BNazanin"/>
              </a:rPr>
              <a:t>به ازای کیلوگرم وزن نوزاد) گذشته باشد.</a:t>
            </a:r>
          </a:p>
          <a:p>
            <a:pPr algn="r" rtl="1">
              <a:buFont typeface="Wingdings" panose="05000000000000000000" pitchFamily="2" charset="2"/>
              <a:buChar char="v"/>
            </a:pPr>
            <a:r>
              <a:rPr lang="fa-IR" sz="1800" b="0" i="0" u="none" strike="noStrike" baseline="0" dirty="0">
                <a:latin typeface="BNazanin"/>
              </a:rPr>
              <a:t>از نوزادان بیمار بستری در بیمارستان باید یک نمونه در روزهای سوم تا پنجم و یک نمونه در شرایط</a:t>
            </a:r>
          </a:p>
          <a:p>
            <a:pPr marL="0" indent="0" algn="r" rtl="1">
              <a:buNone/>
            </a:pPr>
            <a:r>
              <a:rPr lang="fa-IR" sz="1800" b="0" i="0" u="none" strike="noStrike" baseline="0" dirty="0">
                <a:latin typeface="BNazanin"/>
              </a:rPr>
              <a:t>بهبود ایشان (به شرطی که 14 </a:t>
            </a:r>
            <a:r>
              <a:rPr lang="fa-IR" sz="1800" b="0" i="0" u="none" strike="noStrike" baseline="0" dirty="0">
                <a:latin typeface="Calibri" panose="020F0502020204030204" pitchFamily="34" charset="0"/>
              </a:rPr>
              <a:t>- </a:t>
            </a:r>
            <a:r>
              <a:rPr lang="fa-IR" sz="1800" b="0" i="0" u="none" strike="noStrike" baseline="0" dirty="0">
                <a:latin typeface="BNazanin"/>
              </a:rPr>
              <a:t>8 روزه باشد و اندیکاسیون های لازم جهت اخد نمونه مجدد را داشته</a:t>
            </a:r>
          </a:p>
          <a:p>
            <a:pPr marL="0" indent="0" algn="r" rtl="1">
              <a:buNone/>
            </a:pPr>
            <a:r>
              <a:rPr lang="fa-IR" sz="1800" b="0" i="0" u="none" strike="noStrike" baseline="0" dirty="0">
                <a:latin typeface="BNazanin"/>
              </a:rPr>
              <a:t>باشد. مطابق پروتکل بالینی ابلاغی) گرفته شود. (جز در مواردی که پزشک متخصص زمان انجام آزمایش</a:t>
            </a:r>
          </a:p>
          <a:p>
            <a:pPr marL="0" indent="0" algn="r" rtl="1">
              <a:buNone/>
            </a:pPr>
            <a:r>
              <a:rPr lang="fa-IR" sz="1800" b="0" i="0" u="none" strike="noStrike" baseline="0" dirty="0">
                <a:latin typeface="BNazanin"/>
              </a:rPr>
              <a:t>مجدد را با توجه به تداخل درمان صورت پذیرفته با خودکار قرمز در پرونده بیمار ثبت نموده است).</a:t>
            </a:r>
          </a:p>
          <a:p>
            <a:pPr algn="r" rtl="1">
              <a:buFont typeface="Wingdings" panose="05000000000000000000" pitchFamily="2" charset="2"/>
              <a:buChar char="v"/>
            </a:pPr>
            <a:r>
              <a:rPr lang="fa-IR" sz="1800" b="0" i="0" u="none" strike="noStrike" baseline="0" dirty="0">
                <a:latin typeface="BNazanin"/>
              </a:rPr>
              <a:t>چنانچه هنوز بعد از گذشت 14 </a:t>
            </a:r>
            <a:r>
              <a:rPr lang="fa-IR" sz="1800" b="0" i="0" u="none" strike="noStrike" baseline="0" dirty="0">
                <a:latin typeface="Calibri" panose="020F0502020204030204" pitchFamily="34" charset="0"/>
              </a:rPr>
              <a:t>- </a:t>
            </a:r>
            <a:r>
              <a:rPr lang="fa-IR" sz="1800" b="0" i="0" u="none" strike="noStrike" baseline="0" dirty="0">
                <a:latin typeface="BNazanin"/>
              </a:rPr>
              <a:t>8 روز نوزاد همچنان بستری باشد و هنوز اندیکاسیون لازم جهت</a:t>
            </a:r>
          </a:p>
          <a:p>
            <a:pPr marL="0" indent="0" algn="r" rtl="1">
              <a:buNone/>
            </a:pPr>
            <a:r>
              <a:rPr lang="fa-IR" sz="1800" b="0" i="0" u="none" strike="noStrike" baseline="0" dirty="0">
                <a:latin typeface="BNazanin"/>
              </a:rPr>
              <a:t>نمونه گیری صحیح را کسب نکرده باشد، پس از ترخیص و قطع دارو نمونه مجدد گرفته شود.</a:t>
            </a:r>
          </a:p>
          <a:p>
            <a:pPr algn="r" rtl="1">
              <a:buFont typeface="Wingdings" panose="05000000000000000000" pitchFamily="2" charset="2"/>
              <a:buChar char="v"/>
            </a:pPr>
            <a:r>
              <a:rPr lang="fa-IR" sz="1800" b="0" i="0" u="none" strike="noStrike" baseline="0" dirty="0">
                <a:latin typeface="BNazanin"/>
              </a:rPr>
              <a:t>در مواردی که نتیجه غربالگری در مورد بیماری فنیل کتونوری/بیماری های متابولیک ارثی منفی است اما</a:t>
            </a:r>
          </a:p>
          <a:p>
            <a:pPr marL="0" indent="0" algn="r" rtl="1">
              <a:buNone/>
            </a:pPr>
            <a:r>
              <a:rPr lang="fa-IR" sz="1800" b="0" i="0" u="none" strike="noStrike" baseline="0" dirty="0">
                <a:latin typeface="BNazanin"/>
              </a:rPr>
              <a:t>نوزاد تاخیر در تکامل دارد؛ نمونه ی مجدد از کودک گرفته شده و آزمایش تعیین سطح فنیلل آلانین خون</a:t>
            </a:r>
          </a:p>
          <a:p>
            <a:pPr marL="0" indent="0" algn="r" rtl="1">
              <a:buNone/>
            </a:pPr>
            <a:r>
              <a:rPr lang="fa-IR" sz="1800" b="0" i="0" u="none" strike="noStrike" baseline="0" dirty="0">
                <a:latin typeface="BNazanin"/>
              </a:rPr>
              <a:t>باید با روش </a:t>
            </a:r>
            <a:r>
              <a:rPr lang="en-US" sz="1800" b="0" i="0" u="none" strike="noStrike" baseline="0" dirty="0">
                <a:latin typeface="Times New Roman" panose="02020603050405020304" pitchFamily="18" charset="0"/>
              </a:rPr>
              <a:t>HPLC </a:t>
            </a:r>
            <a:r>
              <a:rPr lang="en-US" sz="1800" b="0" i="0" u="none" strike="noStrike" baseline="0" dirty="0">
                <a:latin typeface="BNazanin"/>
              </a:rPr>
              <a:t>/ </a:t>
            </a:r>
            <a:r>
              <a:rPr lang="fa-IR" sz="1800" b="0" i="0" u="none" strike="noStrike" baseline="0" dirty="0">
                <a:latin typeface="BNazanin"/>
              </a:rPr>
              <a:t>یا سایر آزمایشات بنا به صلاحدید پزشک منتخب انجام گیرد </a:t>
            </a:r>
          </a:p>
          <a:p>
            <a:pPr algn="r" rtl="1">
              <a:buFont typeface="Wingdings" panose="05000000000000000000" pitchFamily="2" charset="2"/>
              <a:buChar char="v"/>
            </a:pPr>
            <a:r>
              <a:rPr lang="fa-IR" sz="1800" b="0" i="0" u="none" strike="noStrike" baseline="0" dirty="0">
                <a:latin typeface="BNazanin"/>
              </a:rPr>
              <a:t>نمونه گیری مجدد از نوزادانی که تعویض یا تزریق خون داشته اند به فاصله 48 تا 72 ساعت پس از</a:t>
            </a:r>
          </a:p>
          <a:p>
            <a:pPr marL="0" indent="0" algn="r" rtl="1">
              <a:buNone/>
            </a:pPr>
            <a:r>
              <a:rPr lang="fa-IR" sz="1800" b="0" i="0" u="none" strike="noStrike" baseline="0" dirty="0">
                <a:latin typeface="BNazanin"/>
              </a:rPr>
              <a:t>تعویض و یا تزریق خون قابل انجام است.</a:t>
            </a:r>
          </a:p>
          <a:p>
            <a:pPr algn="r" rtl="1">
              <a:buFont typeface="Wingdings" panose="05000000000000000000" pitchFamily="2" charset="2"/>
              <a:buChar char="v"/>
            </a:pPr>
            <a:r>
              <a:rPr lang="fa-IR" sz="1800" b="0" i="0" u="none" strike="noStrike" baseline="0" dirty="0">
                <a:latin typeface="BNazanin"/>
              </a:rPr>
              <a:t>در نوزادان متولد شده زیر 33 هفته بارداری لازم است نمونه گیری مجدد در 28 روزگی " </a:t>
            </a:r>
            <a:r>
              <a:rPr lang="fa-IR" sz="1800" b="0" i="0" u="none" strike="noStrike" baseline="0" dirty="0">
                <a:solidFill>
                  <a:srgbClr val="FF0000"/>
                </a:solidFill>
                <a:latin typeface="BNazanin"/>
              </a:rPr>
              <a:t>4 هفتگی</a:t>
            </a:r>
            <a:r>
              <a:rPr lang="fa-IR" sz="1800" b="0" i="0" u="none" strike="noStrike" baseline="0" dirty="0">
                <a:latin typeface="BNazanin"/>
              </a:rPr>
              <a:t>" انجام</a:t>
            </a:r>
          </a:p>
          <a:p>
            <a:pPr marL="0" indent="0" algn="r" rtl="1">
              <a:buNone/>
            </a:pPr>
            <a:r>
              <a:rPr lang="fa-IR" sz="1800" b="0" i="0" u="none" strike="noStrike" baseline="0" dirty="0">
                <a:latin typeface="BNazanin"/>
              </a:rPr>
              <a:t>شود.</a:t>
            </a:r>
          </a:p>
          <a:p>
            <a:pPr algn="r" rtl="1">
              <a:buFont typeface="Wingdings" panose="05000000000000000000" pitchFamily="2" charset="2"/>
              <a:buChar char="v"/>
            </a:pPr>
            <a:r>
              <a:rPr lang="fa-IR" sz="1800" b="0" i="0" u="none" strike="noStrike" baseline="0" dirty="0">
                <a:latin typeface="BNazanin"/>
              </a:rPr>
              <a:t>نمونه گیری خون برای آزمایش </a:t>
            </a:r>
            <a:r>
              <a:rPr lang="en-US" sz="1800" b="0" i="0" u="none" strike="noStrike" baseline="0" dirty="0">
                <a:latin typeface="Times New Roman" panose="02020603050405020304" pitchFamily="18" charset="0"/>
              </a:rPr>
              <a:t>DHPR </a:t>
            </a:r>
            <a:r>
              <a:rPr lang="fa-IR" sz="1800" b="0" i="0" u="none" strike="noStrike" baseline="0" dirty="0">
                <a:latin typeface="BNazanin"/>
              </a:rPr>
              <a:t>جهت رد یکی از انواع فنیل کتونوری غیرکلاسیک در بیمارستان</a:t>
            </a:r>
          </a:p>
          <a:p>
            <a:pPr marL="0" indent="0" algn="r" rtl="1">
              <a:buNone/>
            </a:pPr>
            <a:r>
              <a:rPr lang="fa-IR" sz="1800" b="0" i="0" u="none" strike="noStrike" baseline="0" dirty="0">
                <a:latin typeface="BNazanin"/>
              </a:rPr>
              <a:t>منتخب کنترل و درمان فنیل کتونوری، در مورد نوزادانی که تعویض یا تزریق خون داشته اند 3 ماه بعد از تعویض یا تزریق خون قابل انجام است.</a:t>
            </a:r>
            <a:endParaRPr lang="en-US" dirty="0"/>
          </a:p>
        </p:txBody>
      </p:sp>
    </p:spTree>
    <p:extLst>
      <p:ext uri="{BB962C8B-B14F-4D97-AF65-F5344CB8AC3E}">
        <p14:creationId xmlns:p14="http://schemas.microsoft.com/office/powerpoint/2010/main" val="304399482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FC88-FCD8-600D-144E-8BF3CB7380D3}"/>
              </a:ext>
            </a:extLst>
          </p:cNvPr>
          <p:cNvSpPr>
            <a:spLocks noGrp="1"/>
          </p:cNvSpPr>
          <p:nvPr>
            <p:ph type="title"/>
          </p:nvPr>
        </p:nvSpPr>
        <p:spPr>
          <a:xfrm>
            <a:off x="677334" y="609600"/>
            <a:ext cx="8596668" cy="774700"/>
          </a:xfrm>
        </p:spPr>
        <p:txBody>
          <a:bodyPr>
            <a:normAutofit/>
          </a:bodyPr>
          <a:lstStyle/>
          <a:p>
            <a:pPr algn="r"/>
            <a:r>
              <a:rPr lang="fa-IR" sz="1800" b="1" i="0" u="none" strike="noStrike" baseline="0" dirty="0">
                <a:latin typeface="BNazaninBold"/>
              </a:rPr>
              <a:t>مواردی که آزمایش غربالگری را به صورت کاذب منفی می نماید :</a:t>
            </a:r>
            <a:endParaRPr lang="en-US" sz="1800" dirty="0"/>
          </a:p>
        </p:txBody>
      </p:sp>
      <p:sp>
        <p:nvSpPr>
          <p:cNvPr id="3" name="Content Placeholder 2">
            <a:extLst>
              <a:ext uri="{FF2B5EF4-FFF2-40B4-BE49-F238E27FC236}">
                <a16:creationId xmlns:a16="http://schemas.microsoft.com/office/drawing/2014/main" id="{311008C3-6CE7-36C1-74AA-8C06DC360573}"/>
              </a:ext>
            </a:extLst>
          </p:cNvPr>
          <p:cNvSpPr>
            <a:spLocks noGrp="1"/>
          </p:cNvSpPr>
          <p:nvPr>
            <p:ph idx="1"/>
          </p:nvPr>
        </p:nvSpPr>
        <p:spPr>
          <a:xfrm>
            <a:off x="677334" y="1384300"/>
            <a:ext cx="8596668" cy="4657063"/>
          </a:xfrm>
        </p:spPr>
        <p:txBody>
          <a:bodyPr>
            <a:normAutofit/>
          </a:bodyPr>
          <a:lstStyle/>
          <a:p>
            <a:pPr algn="r" rtl="1">
              <a:buFont typeface="Wingdings" panose="05000000000000000000" pitchFamily="2" charset="2"/>
              <a:buChar char="ü"/>
            </a:pPr>
            <a:r>
              <a:rPr lang="fa-IR" sz="2000" b="0" i="0" u="none" strike="noStrike" baseline="0" dirty="0">
                <a:latin typeface="BNazanin"/>
              </a:rPr>
              <a:t>در صورتی که از نوزاد</a:t>
            </a:r>
            <a:r>
              <a:rPr lang="fa-IR" sz="2000" b="0" i="0" u="none" strike="noStrike" baseline="0" dirty="0">
                <a:solidFill>
                  <a:schemeClr val="accent6">
                    <a:lumMod val="75000"/>
                  </a:schemeClr>
                </a:solidFill>
                <a:latin typeface="BNazanin"/>
              </a:rPr>
              <a:t> قبل از گذشت 72 ساعت از تولد، خونگیری شود </a:t>
            </a:r>
            <a:r>
              <a:rPr lang="fa-IR" sz="2000" b="0" i="0" u="none" strike="noStrike" baseline="0" dirty="0">
                <a:latin typeface="BNazanin"/>
              </a:rPr>
              <a:t>و یا به هر دلیل در زمان خون</a:t>
            </a:r>
            <a:r>
              <a:rPr lang="fa-IR" sz="2000" b="0" i="0" u="none" strike="noStrike" baseline="0" dirty="0">
                <a:latin typeface="Calibri" panose="020F0502020204030204" pitchFamily="34" charset="0"/>
              </a:rPr>
              <a:t>- </a:t>
            </a:r>
            <a:r>
              <a:rPr lang="fa-IR" sz="2000" b="0" i="0" u="none" strike="noStrike" baseline="0" dirty="0">
                <a:latin typeface="BNazanin"/>
              </a:rPr>
              <a:t>گیری </a:t>
            </a:r>
            <a:r>
              <a:rPr lang="fa-IR" sz="2000" b="0" i="0" u="none" strike="noStrike" baseline="0" dirty="0">
                <a:solidFill>
                  <a:srgbClr val="00B0F0"/>
                </a:solidFill>
                <a:latin typeface="BNazanin"/>
              </a:rPr>
              <a:t>تغذیه کافی با شیر نشده باشد </a:t>
            </a:r>
            <a:r>
              <a:rPr lang="fa-IR" sz="2000" b="0" i="0" u="none" strike="noStrike" baseline="0" dirty="0">
                <a:latin typeface="BNazanin"/>
              </a:rPr>
              <a:t>(مصرف شیر مادر به مدت 3 روز و هر روز 50 سی سی به ازای هر کیلوگرم وزن نوزاد یا روزانه 30 سی سی شیرخشک به ازای کیلوگرم وزن نوزاد) ، آزمایش به صورت </a:t>
            </a:r>
            <a:r>
              <a:rPr lang="fa-IR" sz="2000" b="0" i="0" u="none" strike="noStrike" baseline="0" dirty="0">
                <a:solidFill>
                  <a:srgbClr val="FF0000"/>
                </a:solidFill>
                <a:latin typeface="BNazanin"/>
              </a:rPr>
              <a:t>کاذب منفی </a:t>
            </a:r>
            <a:r>
              <a:rPr lang="fa-IR" sz="2000" b="0" i="0" u="none" strike="noStrike" baseline="0" dirty="0">
                <a:latin typeface="BNazanin"/>
              </a:rPr>
              <a:t>میشود. </a:t>
            </a:r>
          </a:p>
          <a:p>
            <a:pPr algn="r" rtl="1">
              <a:buFont typeface="Wingdings" panose="05000000000000000000" pitchFamily="2" charset="2"/>
              <a:buChar char="ü"/>
            </a:pPr>
            <a:r>
              <a:rPr lang="fa-IR" sz="2000" b="0" i="0" u="none" strike="noStrike" baseline="0" dirty="0">
                <a:latin typeface="BNazanin"/>
              </a:rPr>
              <a:t>در این شرایط باید در زمانی که نوزاد به مدت 72 ساعت از شیر تغذیه شده باشد، خونگیری و آزمایش، مجدداً تکرار شود</a:t>
            </a:r>
            <a:r>
              <a:rPr lang="fa-IR" sz="1800" b="0" i="0" u="none" strike="noStrike" baseline="0" dirty="0">
                <a:latin typeface="BNazanin"/>
              </a:rPr>
              <a:t>.</a:t>
            </a:r>
          </a:p>
        </p:txBody>
      </p:sp>
      <p:pic>
        <p:nvPicPr>
          <p:cNvPr id="5" name="Picture 4">
            <a:extLst>
              <a:ext uri="{FF2B5EF4-FFF2-40B4-BE49-F238E27FC236}">
                <a16:creationId xmlns:a16="http://schemas.microsoft.com/office/drawing/2014/main" id="{EE80A011-450A-B924-A6D5-A075E3A44BFE}"/>
              </a:ext>
            </a:extLst>
          </p:cNvPr>
          <p:cNvPicPr>
            <a:picLocks noChangeAspect="1"/>
          </p:cNvPicPr>
          <p:nvPr/>
        </p:nvPicPr>
        <p:blipFill>
          <a:blip r:embed="rId2"/>
          <a:stretch>
            <a:fillRect/>
          </a:stretch>
        </p:blipFill>
        <p:spPr>
          <a:xfrm>
            <a:off x="3059112" y="4369725"/>
            <a:ext cx="4256088" cy="2446338"/>
          </a:xfrm>
          <a:prstGeom prst="rect">
            <a:avLst/>
          </a:prstGeom>
          <a:ln>
            <a:noFill/>
          </a:ln>
          <a:effectLst>
            <a:softEdge rad="112500"/>
          </a:effectLst>
        </p:spPr>
      </p:pic>
    </p:spTree>
    <p:extLst>
      <p:ext uri="{BB962C8B-B14F-4D97-AF65-F5344CB8AC3E}">
        <p14:creationId xmlns:p14="http://schemas.microsoft.com/office/powerpoint/2010/main" val="38907251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5D31-68F0-4888-7D2B-BE2A7F3C79BD}"/>
              </a:ext>
            </a:extLst>
          </p:cNvPr>
          <p:cNvSpPr>
            <a:spLocks noGrp="1"/>
          </p:cNvSpPr>
          <p:nvPr>
            <p:ph type="title"/>
          </p:nvPr>
        </p:nvSpPr>
        <p:spPr>
          <a:xfrm>
            <a:off x="677334" y="609600"/>
            <a:ext cx="8596668" cy="546100"/>
          </a:xfrm>
        </p:spPr>
        <p:txBody>
          <a:bodyPr>
            <a:noAutofit/>
          </a:bodyPr>
          <a:lstStyle/>
          <a:p>
            <a:pPr algn="r"/>
            <a:r>
              <a:rPr lang="fa-IR" sz="1400" b="1" i="0" u="none" strike="noStrike" baseline="0" dirty="0">
                <a:latin typeface="BNazaninBold"/>
              </a:rPr>
              <a:t>مواردی که آزمایش غربالگری را به صورت کاذب مثبت می نماید (این موارد نیاز به نمونه گیری مجدد ندارد) :</a:t>
            </a:r>
            <a:endParaRPr lang="en-US" sz="1400" dirty="0"/>
          </a:p>
        </p:txBody>
      </p:sp>
      <p:sp>
        <p:nvSpPr>
          <p:cNvPr id="3" name="Content Placeholder 2">
            <a:extLst>
              <a:ext uri="{FF2B5EF4-FFF2-40B4-BE49-F238E27FC236}">
                <a16:creationId xmlns:a16="http://schemas.microsoft.com/office/drawing/2014/main" id="{E1505CC9-E1D1-14A6-20AC-4BCC26C2D67D}"/>
              </a:ext>
            </a:extLst>
          </p:cNvPr>
          <p:cNvSpPr>
            <a:spLocks noGrp="1"/>
          </p:cNvSpPr>
          <p:nvPr>
            <p:ph idx="1"/>
          </p:nvPr>
        </p:nvSpPr>
        <p:spPr>
          <a:xfrm>
            <a:off x="677334" y="1155700"/>
            <a:ext cx="8596668" cy="4885662"/>
          </a:xfrm>
        </p:spPr>
        <p:txBody>
          <a:bodyPr>
            <a:normAutofit/>
          </a:bodyPr>
          <a:lstStyle/>
          <a:p>
            <a:pPr marL="0" indent="0" algn="just" rtl="1">
              <a:buNone/>
            </a:pPr>
            <a:r>
              <a:rPr lang="fa-IR" sz="2000" b="0" i="0" u="none" strike="noStrike" baseline="0" dirty="0">
                <a:latin typeface="BNazanin"/>
              </a:rPr>
              <a:t>نمونه نامناسب (مراجعه به دستورالعمل رد و پذیرش نمونه غربالگری نوزادان برای بیماری های متابولیک ارثی)، وجود بیماری متابولیک ارثی در مادر، هیپرالمانتاسیون، مصرف داروها(مانند سدیم والپرووات و سفوتاکسیم، آمپی سیلین، روغن </a:t>
            </a:r>
            <a:r>
              <a:rPr lang="en-US" sz="2000" b="0" i="0" u="none" strike="noStrike" baseline="0" dirty="0">
                <a:latin typeface="Times New Roman" panose="02020603050405020304" pitchFamily="18" charset="0"/>
              </a:rPr>
              <a:t>MCT</a:t>
            </a:r>
            <a:r>
              <a:rPr lang="fa-IR" sz="2000" b="0" i="0" u="none" strike="noStrike" baseline="0" dirty="0">
                <a:latin typeface="Times New Roman" panose="02020603050405020304" pitchFamily="18" charset="0"/>
              </a:rPr>
              <a:t> ) </a:t>
            </a:r>
            <a:r>
              <a:rPr lang="en-US" sz="2000" b="0" i="0" u="none" strike="noStrike" baseline="0" dirty="0">
                <a:latin typeface="BNazanin"/>
              </a:rPr>
              <a:t>، </a:t>
            </a:r>
            <a:r>
              <a:rPr lang="fa-IR" sz="2000" b="0" i="0" u="none" strike="noStrike" baseline="0" dirty="0">
                <a:latin typeface="BNazanin"/>
              </a:rPr>
              <a:t>نوزادان نارس، نوزاد با وزن کمتر  از 2500 گرم، مادر گیاهخوار، اشکالات نمونه گیری، همولیز، موارد بینابینی، بیماریهای کبدی </a:t>
            </a:r>
            <a:endParaRPr lang="en-US" sz="2000" dirty="0"/>
          </a:p>
        </p:txBody>
      </p:sp>
      <p:pic>
        <p:nvPicPr>
          <p:cNvPr id="5" name="Picture 4">
            <a:extLst>
              <a:ext uri="{FF2B5EF4-FFF2-40B4-BE49-F238E27FC236}">
                <a16:creationId xmlns:a16="http://schemas.microsoft.com/office/drawing/2014/main" id="{C0104B18-4E55-925E-1C7D-FB902B76269F}"/>
              </a:ext>
            </a:extLst>
          </p:cNvPr>
          <p:cNvPicPr>
            <a:picLocks noChangeAspect="1"/>
          </p:cNvPicPr>
          <p:nvPr/>
        </p:nvPicPr>
        <p:blipFill>
          <a:blip r:embed="rId2"/>
          <a:stretch>
            <a:fillRect/>
          </a:stretch>
        </p:blipFill>
        <p:spPr>
          <a:xfrm>
            <a:off x="2733043" y="3733802"/>
            <a:ext cx="4485250" cy="2663162"/>
          </a:xfrm>
          <a:prstGeom prst="rect">
            <a:avLst/>
          </a:prstGeom>
          <a:ln>
            <a:noFill/>
          </a:ln>
          <a:effectLst>
            <a:softEdge rad="112500"/>
          </a:effectLst>
        </p:spPr>
      </p:pic>
    </p:spTree>
    <p:extLst>
      <p:ext uri="{BB962C8B-B14F-4D97-AF65-F5344CB8AC3E}">
        <p14:creationId xmlns:p14="http://schemas.microsoft.com/office/powerpoint/2010/main" val="36931669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CEA26-6D44-90CB-BB24-A8A6BB20C044}"/>
              </a:ext>
            </a:extLst>
          </p:cNvPr>
          <p:cNvPicPr>
            <a:picLocks noChangeAspect="1"/>
          </p:cNvPicPr>
          <p:nvPr/>
        </p:nvPicPr>
        <p:blipFill>
          <a:blip r:embed="rId2"/>
          <a:stretch>
            <a:fillRect/>
          </a:stretch>
        </p:blipFill>
        <p:spPr>
          <a:xfrm>
            <a:off x="1739900" y="812800"/>
            <a:ext cx="7429500" cy="5410200"/>
          </a:xfrm>
          <a:prstGeom prst="rect">
            <a:avLst/>
          </a:prstGeom>
        </p:spPr>
      </p:pic>
    </p:spTree>
    <p:extLst>
      <p:ext uri="{BB962C8B-B14F-4D97-AF65-F5344CB8AC3E}">
        <p14:creationId xmlns:p14="http://schemas.microsoft.com/office/powerpoint/2010/main" val="317459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288F-91F7-FD68-D8CF-3FD11D61A29E}"/>
              </a:ext>
            </a:extLst>
          </p:cNvPr>
          <p:cNvSpPr>
            <a:spLocks noGrp="1"/>
          </p:cNvSpPr>
          <p:nvPr>
            <p:ph type="title"/>
          </p:nvPr>
        </p:nvSpPr>
        <p:spPr>
          <a:xfrm>
            <a:off x="677334" y="889000"/>
            <a:ext cx="8596668" cy="1041400"/>
          </a:xfrm>
        </p:spPr>
        <p:txBody>
          <a:bodyPr>
            <a:normAutofit/>
          </a:bodyPr>
          <a:lstStyle/>
          <a:p>
            <a:pPr algn="ctr"/>
            <a:r>
              <a:rPr lang="fa-IR" sz="3200" b="1" i="0" u="none" strike="noStrike" baseline="0" dirty="0">
                <a:latin typeface="BNazaninBold"/>
              </a:rPr>
              <a:t>بیماریهای متابولیک ارثی:</a:t>
            </a:r>
            <a:endParaRPr lang="en-US" sz="5400" dirty="0"/>
          </a:p>
        </p:txBody>
      </p:sp>
      <p:sp>
        <p:nvSpPr>
          <p:cNvPr id="4" name="Rectangle: Rounded Corners 3">
            <a:extLst>
              <a:ext uri="{FF2B5EF4-FFF2-40B4-BE49-F238E27FC236}">
                <a16:creationId xmlns:a16="http://schemas.microsoft.com/office/drawing/2014/main" id="{742927F3-8693-8180-7F15-E984D8E362B4}"/>
              </a:ext>
            </a:extLst>
          </p:cNvPr>
          <p:cNvSpPr/>
          <p:nvPr/>
        </p:nvSpPr>
        <p:spPr>
          <a:xfrm>
            <a:off x="812800" y="1790700"/>
            <a:ext cx="8216900" cy="261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Low" rtl="1">
              <a:buNone/>
            </a:pPr>
            <a:r>
              <a:rPr lang="fa-IR" sz="2000" b="0" i="0" u="none" strike="noStrike" baseline="0" dirty="0">
                <a:solidFill>
                  <a:schemeClr val="tx1"/>
                </a:solidFill>
                <a:latin typeface="BNazanin"/>
              </a:rPr>
              <a:t>بیماریهایی هستند که جهش ژنتیکی یک والد و یا هر دو والد به فرزند منتقل شده و منجر به فعالیت ناکافی در یک آنزیم، پروتئین ساختاری یا مولکول انتقال دهنده در مسیرهای متابولیتی کودک میشوند.</a:t>
            </a:r>
            <a:endParaRPr lang="en-US" sz="2000" dirty="0">
              <a:solidFill>
                <a:schemeClr val="tx1"/>
              </a:solidFill>
            </a:endParaRPr>
          </a:p>
        </p:txBody>
      </p:sp>
    </p:spTree>
    <p:extLst>
      <p:ext uri="{BB962C8B-B14F-4D97-AF65-F5344CB8AC3E}">
        <p14:creationId xmlns:p14="http://schemas.microsoft.com/office/powerpoint/2010/main" val="238496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3F19C-B133-FD3F-5072-F9BC366DB1B9}"/>
              </a:ext>
            </a:extLst>
          </p:cNvPr>
          <p:cNvSpPr>
            <a:spLocks noGrp="1"/>
          </p:cNvSpPr>
          <p:nvPr>
            <p:ph idx="1"/>
          </p:nvPr>
        </p:nvSpPr>
        <p:spPr>
          <a:xfrm>
            <a:off x="677334" y="825501"/>
            <a:ext cx="8596668" cy="5215862"/>
          </a:xfrm>
        </p:spPr>
        <p:txBody>
          <a:bodyPr>
            <a:normAutofit/>
          </a:bodyPr>
          <a:lstStyle/>
          <a:p>
            <a:pPr marL="0" indent="0" algn="justLow" rtl="1">
              <a:buNone/>
            </a:pPr>
            <a:r>
              <a:rPr lang="fa-IR" sz="2000" b="0" i="0" u="none" strike="noStrike" baseline="0" dirty="0">
                <a:latin typeface="BNazanin"/>
              </a:rPr>
              <a:t>کمبود مذکور میتواند در قالب طیف وسیعی از </a:t>
            </a:r>
            <a:r>
              <a:rPr lang="fa-IR" sz="2000" b="0" i="0" u="none" strike="noStrike" baseline="0" dirty="0">
                <a:solidFill>
                  <a:srgbClr val="FF0000"/>
                </a:solidFill>
                <a:latin typeface="BNazanin"/>
              </a:rPr>
              <a:t>تظاهرات بالینی شامل علائم و نشانه های مزمن غیراختصاصی مانند تأخیر در تکامل تا شرایط حاد تهدیدگر حیات در دوران نوزادی </a:t>
            </a:r>
            <a:r>
              <a:rPr lang="fa-IR" sz="2000" b="0" i="0" u="none" strike="noStrike" baseline="0" dirty="0">
                <a:latin typeface="BNazanin"/>
              </a:rPr>
              <a:t>نمود پیدا کند. </a:t>
            </a:r>
            <a:r>
              <a:rPr lang="fa-IR" sz="2000" b="0" i="0" u="none" strike="noStrike" baseline="0" dirty="0">
                <a:solidFill>
                  <a:schemeClr val="accent6">
                    <a:lumMod val="75000"/>
                  </a:schemeClr>
                </a:solidFill>
                <a:latin typeface="BNazanin"/>
              </a:rPr>
              <a:t>تنوع و ناهمگونی تظاهرات بالینی که میتوانند با سایر بیماریها همپوشانی داشته باشند سبب میشود که تشخیص بیماریهای متابولیک ارثی با دشواری رو به رو باشد </a:t>
            </a:r>
            <a:r>
              <a:rPr lang="fa-IR" sz="2000" b="0" i="0" u="none" strike="noStrike" baseline="0" dirty="0">
                <a:latin typeface="BNazanin"/>
              </a:rPr>
              <a:t>و در صورت عدم برنامه ریزی مؤثر برای شناسایی آنها، مورد غفلت واقع شوند. این در حالی است که اغلب این اختلالات </a:t>
            </a:r>
            <a:r>
              <a:rPr lang="fa-IR" sz="2000" b="0" i="0" u="none" strike="noStrike" baseline="0" dirty="0">
                <a:solidFill>
                  <a:srgbClr val="00B050"/>
                </a:solidFill>
                <a:latin typeface="BNazanin"/>
              </a:rPr>
              <a:t>در صورت شناسایی به هنگام، درمان پذیر </a:t>
            </a:r>
            <a:r>
              <a:rPr lang="fa-IR" sz="2000" b="0" i="0" u="none" strike="noStrike" baseline="0" dirty="0">
                <a:latin typeface="BNazanin"/>
              </a:rPr>
              <a:t>و </a:t>
            </a:r>
            <a:r>
              <a:rPr lang="fa-IR" sz="2000" b="0" i="0" u="none" strike="noStrike" baseline="0" dirty="0">
                <a:solidFill>
                  <a:schemeClr val="accent4">
                    <a:lumMod val="75000"/>
                  </a:schemeClr>
                </a:solidFill>
                <a:latin typeface="BNazanin"/>
              </a:rPr>
              <a:t>در غیر این صورت به شدت کشنده بوده یا منجر به ناتوانی شدید برگشت ناپذیر برای بیمار </a:t>
            </a:r>
            <a:r>
              <a:rPr lang="fa-IR" sz="2000" b="0" i="0" u="none" strike="noStrike" baseline="0" dirty="0">
                <a:latin typeface="BNazanin"/>
              </a:rPr>
              <a:t>میشوند. </a:t>
            </a:r>
            <a:endParaRPr lang="en-US" sz="2000" b="0" i="0" u="none" strike="noStrike" baseline="0" dirty="0">
              <a:latin typeface="BNazanin"/>
            </a:endParaRPr>
          </a:p>
        </p:txBody>
      </p:sp>
      <p:sp>
        <p:nvSpPr>
          <p:cNvPr id="2" name="Rectangle: Rounded Corners 1">
            <a:extLst>
              <a:ext uri="{FF2B5EF4-FFF2-40B4-BE49-F238E27FC236}">
                <a16:creationId xmlns:a16="http://schemas.microsoft.com/office/drawing/2014/main" id="{2CE5790F-3C89-0786-7FB9-954D7A7EF582}"/>
              </a:ext>
            </a:extLst>
          </p:cNvPr>
          <p:cNvSpPr/>
          <p:nvPr/>
        </p:nvSpPr>
        <p:spPr>
          <a:xfrm>
            <a:off x="1701800" y="4089400"/>
            <a:ext cx="6743700" cy="1257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از این رو بیماریهای متابولیک ارثی سرشتی، نقش قابل توجهی </a:t>
            </a:r>
            <a:r>
              <a:rPr lang="fa-IR" dirty="0">
                <a:solidFill>
                  <a:srgbClr val="FF0000"/>
                </a:solidFill>
              </a:rPr>
              <a:t>در بار بیماریهای غیرواگیر دوران کودکی </a:t>
            </a:r>
            <a:r>
              <a:rPr lang="fa-IR" dirty="0">
                <a:solidFill>
                  <a:schemeClr val="tx1"/>
                </a:solidFill>
              </a:rPr>
              <a:t>دارند.</a:t>
            </a:r>
          </a:p>
        </p:txBody>
      </p:sp>
    </p:spTree>
    <p:extLst>
      <p:ext uri="{BB962C8B-B14F-4D97-AF65-F5344CB8AC3E}">
        <p14:creationId xmlns:p14="http://schemas.microsoft.com/office/powerpoint/2010/main" val="92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BAC02-9B20-7A0B-D980-42C9CC6DF43A}"/>
              </a:ext>
            </a:extLst>
          </p:cNvPr>
          <p:cNvSpPr>
            <a:spLocks noGrp="1"/>
          </p:cNvSpPr>
          <p:nvPr>
            <p:ph idx="1"/>
          </p:nvPr>
        </p:nvSpPr>
        <p:spPr>
          <a:xfrm>
            <a:off x="677334" y="622301"/>
            <a:ext cx="8596668" cy="5419062"/>
          </a:xfrm>
        </p:spPr>
        <p:txBody>
          <a:bodyPr>
            <a:normAutofit/>
          </a:bodyPr>
          <a:lstStyle/>
          <a:p>
            <a:pPr algn="r" rtl="1">
              <a:buFont typeface="Wingdings" panose="05000000000000000000" pitchFamily="2" charset="2"/>
              <a:buChar char="v"/>
            </a:pPr>
            <a:r>
              <a:rPr lang="fa-IR" sz="1800" b="0" i="0" u="none" strike="noStrike" baseline="0" dirty="0">
                <a:latin typeface="BNazanin"/>
              </a:rPr>
              <a:t>اکثرا این بیماریها در </a:t>
            </a:r>
            <a:r>
              <a:rPr lang="fa-IR" sz="1800" b="1" i="0" u="none" strike="noStrike" baseline="0" dirty="0">
                <a:solidFill>
                  <a:schemeClr val="accent6">
                    <a:lumMod val="75000"/>
                  </a:schemeClr>
                </a:solidFill>
                <a:latin typeface="BNazanin"/>
              </a:rPr>
              <a:t>سنین پایین </a:t>
            </a:r>
            <a:r>
              <a:rPr lang="fa-IR" sz="1800" b="0" i="0" u="none" strike="noStrike" baseline="0" dirty="0">
                <a:latin typeface="BNazanin"/>
              </a:rPr>
              <a:t>تظاهر مییابند.</a:t>
            </a:r>
          </a:p>
          <a:p>
            <a:pPr algn="r" rtl="1">
              <a:buFont typeface="Wingdings" panose="05000000000000000000" pitchFamily="2" charset="2"/>
              <a:buChar char="v"/>
            </a:pPr>
            <a:r>
              <a:rPr lang="fa-IR" sz="1800" b="0" i="0" u="none" strike="noStrike" baseline="0" dirty="0">
                <a:latin typeface="BNazanin"/>
              </a:rPr>
              <a:t>تقریبا در غالب این بیماریها </a:t>
            </a:r>
            <a:r>
              <a:rPr lang="fa-IR" sz="1800" b="1" i="0" u="none" strike="noStrike" baseline="0" dirty="0">
                <a:solidFill>
                  <a:schemeClr val="accent6">
                    <a:lumMod val="75000"/>
                  </a:schemeClr>
                </a:solidFill>
                <a:latin typeface="BNazanin"/>
              </a:rPr>
              <a:t>سیستم عصبی مرکزی به صورت اولیه و یا ثانوی</a:t>
            </a:r>
            <a:r>
              <a:rPr lang="fa-IR" sz="1800" b="0" i="0" u="none" strike="noStrike" baseline="0" dirty="0">
                <a:latin typeface="BNazanin"/>
              </a:rPr>
              <a:t> درگیر میشود.</a:t>
            </a:r>
          </a:p>
          <a:p>
            <a:pPr algn="r" rtl="1">
              <a:buFont typeface="Wingdings" panose="05000000000000000000" pitchFamily="2" charset="2"/>
              <a:buChar char="v"/>
            </a:pPr>
            <a:r>
              <a:rPr lang="fa-IR" sz="1800" b="0" i="0" u="none" strike="noStrike" baseline="0" dirty="0">
                <a:latin typeface="BNazanin"/>
              </a:rPr>
              <a:t> علاوه بر این ممکن </a:t>
            </a:r>
            <a:r>
              <a:rPr lang="fa-IR" sz="1800" b="1" i="0" u="none" strike="noStrike" baseline="0" dirty="0">
                <a:solidFill>
                  <a:schemeClr val="accent6">
                    <a:lumMod val="75000"/>
                  </a:schemeClr>
                </a:solidFill>
                <a:latin typeface="BNazanin"/>
              </a:rPr>
              <a:t>است ارگانهای حیاتی دیگر مانند</a:t>
            </a:r>
            <a:r>
              <a:rPr lang="en-US" sz="1800" b="1" i="0" u="none" strike="noStrike" baseline="0" dirty="0">
                <a:solidFill>
                  <a:schemeClr val="accent6">
                    <a:lumMod val="75000"/>
                  </a:schemeClr>
                </a:solidFill>
                <a:latin typeface="BNazanin"/>
              </a:rPr>
              <a:t> </a:t>
            </a:r>
            <a:r>
              <a:rPr lang="fa-IR" sz="1800" b="1" i="0" u="none" strike="noStrike" baseline="0" dirty="0">
                <a:solidFill>
                  <a:schemeClr val="accent6">
                    <a:lumMod val="75000"/>
                  </a:schemeClr>
                </a:solidFill>
                <a:latin typeface="BNazanin"/>
              </a:rPr>
              <a:t>چشم، کبد، طحال، کلیه، قلب و سیستم عضلانی و اسکلتی</a:t>
            </a:r>
            <a:r>
              <a:rPr lang="fa-IR" sz="1800" b="0" i="0" u="none" strike="noStrike" baseline="0" dirty="0">
                <a:latin typeface="BNazanin"/>
              </a:rPr>
              <a:t> در این بیماریها درگیر شوند.</a:t>
            </a:r>
          </a:p>
          <a:p>
            <a:pPr algn="r" rtl="1">
              <a:buFont typeface="Wingdings" panose="05000000000000000000" pitchFamily="2" charset="2"/>
              <a:buChar char="v"/>
            </a:pPr>
            <a:r>
              <a:rPr lang="fa-IR" sz="1800" b="0" i="0" u="none" strike="noStrike" baseline="0" dirty="0">
                <a:latin typeface="BNazanin"/>
              </a:rPr>
              <a:t> </a:t>
            </a:r>
            <a:r>
              <a:rPr lang="fa-IR" sz="1800" b="1" i="0" u="none" strike="noStrike" baseline="0" dirty="0">
                <a:solidFill>
                  <a:schemeClr val="accent6">
                    <a:lumMod val="75000"/>
                  </a:schemeClr>
                </a:solidFill>
                <a:latin typeface="BNazanin"/>
              </a:rPr>
              <a:t>تشنج، تاخیر</a:t>
            </a:r>
            <a:r>
              <a:rPr lang="en-US" sz="1800" b="1" i="0" u="none" strike="noStrike" baseline="0" dirty="0">
                <a:solidFill>
                  <a:schemeClr val="accent6">
                    <a:lumMod val="75000"/>
                  </a:schemeClr>
                </a:solidFill>
                <a:latin typeface="BNazanin"/>
              </a:rPr>
              <a:t>  </a:t>
            </a:r>
            <a:r>
              <a:rPr lang="fa-IR" sz="1800" b="1" i="0" u="none" strike="noStrike" baseline="0" dirty="0">
                <a:solidFill>
                  <a:schemeClr val="accent6">
                    <a:lumMod val="75000"/>
                  </a:schemeClr>
                </a:solidFill>
                <a:latin typeface="BNazanin"/>
              </a:rPr>
              <a:t>تکامل، هپاتومگالی، کاردیومیوپاتی، میوپاتی اسکلتی نیز از علایم </a:t>
            </a:r>
            <a:r>
              <a:rPr lang="fa-IR" sz="1800" b="0" i="0" u="none" strike="noStrike" baseline="0" dirty="0">
                <a:latin typeface="BNazanin"/>
              </a:rPr>
              <a:t>این دسته از بیماریها هستند.</a:t>
            </a:r>
          </a:p>
          <a:p>
            <a:pPr algn="r" rtl="1">
              <a:buFont typeface="Wingdings" panose="05000000000000000000" pitchFamily="2" charset="2"/>
              <a:buChar char="v"/>
            </a:pPr>
            <a:r>
              <a:rPr lang="fa-IR" sz="1800" b="0" i="0" u="none" strike="noStrike" baseline="0" dirty="0">
                <a:latin typeface="BNazanin"/>
              </a:rPr>
              <a:t> </a:t>
            </a:r>
            <a:r>
              <a:rPr lang="fa-IR" sz="1800" b="1" i="0" u="none" strike="noStrike" baseline="0" dirty="0">
                <a:solidFill>
                  <a:schemeClr val="accent6">
                    <a:lumMod val="75000"/>
                  </a:schemeClr>
                </a:solidFill>
                <a:latin typeface="BNazanin"/>
              </a:rPr>
              <a:t>ضایعات شدید</a:t>
            </a:r>
            <a:r>
              <a:rPr lang="en-US" sz="1800" b="1" i="0" u="none" strike="noStrike" baseline="0" dirty="0">
                <a:solidFill>
                  <a:schemeClr val="accent6">
                    <a:lumMod val="75000"/>
                  </a:schemeClr>
                </a:solidFill>
                <a:latin typeface="BNazanin"/>
              </a:rPr>
              <a:t> </a:t>
            </a:r>
            <a:r>
              <a:rPr lang="fa-IR" sz="1800" b="1" i="0" u="none" strike="noStrike" baseline="0" dirty="0">
                <a:solidFill>
                  <a:schemeClr val="accent6">
                    <a:lumMod val="75000"/>
                  </a:schemeClr>
                </a:solidFill>
                <a:latin typeface="BNazanin"/>
              </a:rPr>
              <a:t>مغزی، عقب</a:t>
            </a:r>
            <a:r>
              <a:rPr lang="en-US" sz="1800" b="1" i="0" u="none" strike="noStrike" baseline="0" dirty="0">
                <a:solidFill>
                  <a:schemeClr val="accent6">
                    <a:lumMod val="75000"/>
                  </a:schemeClr>
                </a:solidFill>
                <a:latin typeface="BNazanin"/>
              </a:rPr>
              <a:t> </a:t>
            </a:r>
            <a:r>
              <a:rPr lang="fa-IR" sz="1800" b="1" i="0" u="none" strike="noStrike" baseline="0" dirty="0">
                <a:solidFill>
                  <a:schemeClr val="accent6">
                    <a:lumMod val="75000"/>
                  </a:schemeClr>
                </a:solidFill>
                <a:latin typeface="BNazanin"/>
              </a:rPr>
              <a:t>ماندگی ذهنی، فلجهای عضلانی، مشکلات کبدی، سنگهای ادراری، نارساییهای چشمی مانند کاتاراکت و گلوکوم و بیماریهای قلبی </a:t>
            </a:r>
            <a:r>
              <a:rPr lang="fa-IR" sz="1800" b="0" i="0" u="none" strike="noStrike" baseline="0" dirty="0">
                <a:latin typeface="BNazanin"/>
              </a:rPr>
              <a:t>نیز از عوارضی هستند که در این بیماریها ایجاد میشوند.</a:t>
            </a:r>
          </a:p>
          <a:p>
            <a:pPr algn="r" rtl="1">
              <a:buFont typeface="Wingdings" panose="05000000000000000000" pitchFamily="2" charset="2"/>
              <a:buChar char="v"/>
            </a:pPr>
            <a:r>
              <a:rPr lang="fa-IR" sz="1800" b="0" i="0" u="none" strike="noStrike" baseline="0" dirty="0">
                <a:latin typeface="BNazanin"/>
              </a:rPr>
              <a:t> بیماریهای</a:t>
            </a:r>
            <a:r>
              <a:rPr lang="en-US" sz="1800" b="0" i="0" u="none" strike="noStrike" baseline="0" dirty="0">
                <a:latin typeface="BNazanin"/>
              </a:rPr>
              <a:t> </a:t>
            </a:r>
            <a:r>
              <a:rPr lang="fa-IR" sz="1800" b="0" i="0" u="none" strike="noStrike" baseline="0" dirty="0">
                <a:latin typeface="BNazanin"/>
              </a:rPr>
              <a:t>متابولیک ارثی اغلب در </a:t>
            </a:r>
            <a:r>
              <a:rPr lang="fa-IR" sz="1800" b="1" i="0" u="none" strike="noStrike" baseline="0" dirty="0">
                <a:solidFill>
                  <a:schemeClr val="accent6">
                    <a:lumMod val="75000"/>
                  </a:schemeClr>
                </a:solidFill>
                <a:latin typeface="BNazanin"/>
              </a:rPr>
              <a:t>اوایل شیرخوارگی </a:t>
            </a:r>
            <a:r>
              <a:rPr lang="fa-IR" sz="1800" b="0" i="0" u="none" strike="noStrike" baseline="0" dirty="0">
                <a:latin typeface="BNazanin"/>
              </a:rPr>
              <a:t>با </a:t>
            </a:r>
            <a:r>
              <a:rPr lang="fa-IR" sz="1800" b="1" i="0" u="none" strike="noStrike" baseline="0" dirty="0">
                <a:solidFill>
                  <a:schemeClr val="accent6">
                    <a:lumMod val="75000"/>
                  </a:schemeClr>
                </a:solidFill>
                <a:latin typeface="BNazanin"/>
              </a:rPr>
              <a:t>حملات کمبود متابولیک </a:t>
            </a:r>
            <a:r>
              <a:rPr lang="fa-IR" sz="1800" b="0" i="0" u="none" strike="noStrike" baseline="0" dirty="0">
                <a:latin typeface="BNazanin"/>
              </a:rPr>
              <a:t>( </a:t>
            </a:r>
            <a:r>
              <a:rPr lang="en-US" sz="1800" b="0" i="0" u="none" strike="noStrike" baseline="0" dirty="0">
                <a:latin typeface="Times New Roman" panose="02020603050405020304" pitchFamily="18" charset="0"/>
              </a:rPr>
              <a:t>metabolic </a:t>
            </a:r>
            <a:r>
              <a:rPr lang="fa-IR"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decompensation </a:t>
            </a:r>
            <a:r>
              <a:rPr lang="fa-IR" sz="1800" b="0" i="0" u="none" strike="noStrike" baseline="0" dirty="0">
                <a:latin typeface="Times New Roman" panose="02020603050405020304" pitchFamily="18" charset="0"/>
              </a:rPr>
              <a:t>  )  </a:t>
            </a:r>
            <a:r>
              <a:rPr lang="fa-IR" sz="1800" b="0" i="0" u="none" strike="noStrike" baseline="0" dirty="0">
                <a:latin typeface="BNazanin"/>
              </a:rPr>
              <a:t>که </a:t>
            </a:r>
            <a:r>
              <a:rPr lang="fa-IR" sz="1800" b="1" i="0" u="none" strike="noStrike" baseline="0" dirty="0">
                <a:solidFill>
                  <a:schemeClr val="accent6">
                    <a:lumMod val="75000"/>
                  </a:schemeClr>
                </a:solidFill>
                <a:latin typeface="BNazanin"/>
              </a:rPr>
              <a:t>تهدید کننده حیات </a:t>
            </a:r>
            <a:r>
              <a:rPr lang="fa-IR" sz="1800" b="0" i="0" u="none" strike="noStrike" baseline="0" dirty="0">
                <a:latin typeface="BNazanin"/>
              </a:rPr>
              <a:t>هستند، تظاهر مییابند.</a:t>
            </a:r>
            <a:endParaRPr lang="en-US" dirty="0"/>
          </a:p>
        </p:txBody>
      </p:sp>
    </p:spTree>
    <p:extLst>
      <p:ext uri="{BB962C8B-B14F-4D97-AF65-F5344CB8AC3E}">
        <p14:creationId xmlns:p14="http://schemas.microsoft.com/office/powerpoint/2010/main" val="61897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A373-46DC-EB1B-6EEB-C1E231559EE1}"/>
              </a:ext>
            </a:extLst>
          </p:cNvPr>
          <p:cNvSpPr>
            <a:spLocks noGrp="1"/>
          </p:cNvSpPr>
          <p:nvPr>
            <p:ph type="title"/>
          </p:nvPr>
        </p:nvSpPr>
        <p:spPr/>
        <p:txBody>
          <a:bodyPr/>
          <a:lstStyle/>
          <a:p>
            <a:pPr algn="r" rtl="1"/>
            <a:r>
              <a:rPr lang="fa-IR" sz="1800" b="0" i="0" u="none" strike="noStrike" baseline="0" dirty="0">
                <a:latin typeface="BNazanin"/>
              </a:rPr>
              <a:t>هر یک از بیماریهای متابولیک نقش کوچک اما قابل توجهی در مرگ نامشخص شیرخوار دارند. از جمله اختلالات متابولیک ارثی که باعث مرگ ناگهانی میگردند، عبارت</a:t>
            </a:r>
            <a:br>
              <a:rPr lang="fa-IR" sz="1800" b="0" i="0" u="none" strike="noStrike" baseline="0" dirty="0">
                <a:latin typeface="BNazanin"/>
              </a:rPr>
            </a:br>
            <a:r>
              <a:rPr lang="fa-IR" sz="1800" b="0" i="0" u="none" strike="noStrike" baseline="0" dirty="0">
                <a:latin typeface="BNazanin"/>
              </a:rPr>
              <a:t>هستند از:</a:t>
            </a:r>
            <a:endParaRPr lang="en-US" dirty="0"/>
          </a:p>
        </p:txBody>
      </p:sp>
      <p:sp>
        <p:nvSpPr>
          <p:cNvPr id="3" name="Content Placeholder 2">
            <a:extLst>
              <a:ext uri="{FF2B5EF4-FFF2-40B4-BE49-F238E27FC236}">
                <a16:creationId xmlns:a16="http://schemas.microsoft.com/office/drawing/2014/main" id="{248C5071-B7A2-B2D6-3D88-E95A8C1797EE}"/>
              </a:ext>
            </a:extLst>
          </p:cNvPr>
          <p:cNvSpPr>
            <a:spLocks noGrp="1"/>
          </p:cNvSpPr>
          <p:nvPr>
            <p:ph idx="1"/>
          </p:nvPr>
        </p:nvSpPr>
        <p:spPr/>
        <p:txBody>
          <a:bodyPr/>
          <a:lstStyle/>
          <a:p>
            <a:pPr algn="r" rtl="1">
              <a:buFont typeface="+mj-lt"/>
              <a:buAutoNum type="arabicPeriod"/>
            </a:pPr>
            <a:r>
              <a:rPr lang="fa-IR" sz="1800" b="0" i="0" u="none" strike="noStrike" baseline="0" dirty="0">
                <a:latin typeface="BNazanin"/>
              </a:rPr>
              <a:t>اختلالات اکسیداسیون اسید چرب</a:t>
            </a:r>
          </a:p>
          <a:p>
            <a:pPr algn="r" rtl="1">
              <a:buFont typeface="+mj-lt"/>
              <a:buAutoNum type="arabicPeriod"/>
            </a:pPr>
            <a:r>
              <a:rPr lang="fa-IR" sz="1800" b="0" i="0" u="none" strike="noStrike" baseline="0" dirty="0">
                <a:latin typeface="BNazanin"/>
              </a:rPr>
              <a:t>اختلالات متابولیسم اسید آمینه و اختلالات سیکل اوره</a:t>
            </a:r>
          </a:p>
          <a:p>
            <a:pPr algn="r" rtl="1">
              <a:buFont typeface="+mj-lt"/>
              <a:buAutoNum type="arabicPeriod"/>
            </a:pPr>
            <a:r>
              <a:rPr lang="fa-IR" sz="1800" b="0" i="0" u="none" strike="noStrike" baseline="0" dirty="0">
                <a:latin typeface="BNazanin"/>
              </a:rPr>
              <a:t>اختلالات ارگانیک اسیدمی</a:t>
            </a:r>
            <a:endParaRPr lang="en-US" dirty="0"/>
          </a:p>
        </p:txBody>
      </p:sp>
      <p:pic>
        <p:nvPicPr>
          <p:cNvPr id="5" name="Picture 4">
            <a:extLst>
              <a:ext uri="{FF2B5EF4-FFF2-40B4-BE49-F238E27FC236}">
                <a16:creationId xmlns:a16="http://schemas.microsoft.com/office/drawing/2014/main" id="{C15C0C74-930F-4FC7-1B65-37445A053E39}"/>
              </a:ext>
            </a:extLst>
          </p:cNvPr>
          <p:cNvPicPr>
            <a:picLocks noChangeAspect="1"/>
          </p:cNvPicPr>
          <p:nvPr/>
        </p:nvPicPr>
        <p:blipFill>
          <a:blip r:embed="rId2"/>
          <a:stretch>
            <a:fillRect/>
          </a:stretch>
        </p:blipFill>
        <p:spPr>
          <a:xfrm>
            <a:off x="1103312" y="4298287"/>
            <a:ext cx="2619375" cy="1743075"/>
          </a:xfrm>
          <a:prstGeom prst="rect">
            <a:avLst/>
          </a:prstGeom>
          <a:ln>
            <a:noFill/>
          </a:ln>
          <a:effectLst>
            <a:softEdge rad="112500"/>
          </a:effectLst>
        </p:spPr>
      </p:pic>
    </p:spTree>
    <p:extLst>
      <p:ext uri="{BB962C8B-B14F-4D97-AF65-F5344CB8AC3E}">
        <p14:creationId xmlns:p14="http://schemas.microsoft.com/office/powerpoint/2010/main" val="147390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4305-411A-700A-78CA-85205FA857EC}"/>
              </a:ext>
            </a:extLst>
          </p:cNvPr>
          <p:cNvSpPr>
            <a:spLocks noGrp="1"/>
          </p:cNvSpPr>
          <p:nvPr>
            <p:ph type="title"/>
          </p:nvPr>
        </p:nvSpPr>
        <p:spPr/>
        <p:txBody>
          <a:bodyPr/>
          <a:lstStyle/>
          <a:p>
            <a:pPr algn="ctr"/>
            <a:r>
              <a:rPr lang="fa-IR" sz="3600" b="1" i="0" u="none" strike="noStrike" baseline="0" dirty="0">
                <a:latin typeface="BNazaninBold"/>
              </a:rPr>
              <a:t>ژنتیک اختلالات متابولیک ارثی:</a:t>
            </a:r>
            <a:endParaRPr lang="en-US" dirty="0"/>
          </a:p>
        </p:txBody>
      </p:sp>
      <p:sp>
        <p:nvSpPr>
          <p:cNvPr id="3" name="Content Placeholder 2">
            <a:extLst>
              <a:ext uri="{FF2B5EF4-FFF2-40B4-BE49-F238E27FC236}">
                <a16:creationId xmlns:a16="http://schemas.microsoft.com/office/drawing/2014/main" id="{9416E58E-6AFC-FC0B-18BC-55BCC236B5F6}"/>
              </a:ext>
            </a:extLst>
          </p:cNvPr>
          <p:cNvSpPr>
            <a:spLocks noGrp="1"/>
          </p:cNvSpPr>
          <p:nvPr>
            <p:ph idx="1"/>
          </p:nvPr>
        </p:nvSpPr>
        <p:spPr>
          <a:xfrm>
            <a:off x="677334" y="1727201"/>
            <a:ext cx="8596668" cy="4314162"/>
          </a:xfrm>
        </p:spPr>
        <p:txBody>
          <a:bodyPr>
            <a:normAutofit/>
          </a:bodyPr>
          <a:lstStyle/>
          <a:p>
            <a:pPr algn="r" rtl="1"/>
            <a:r>
              <a:rPr lang="fa-IR" sz="1800" b="0" i="0" u="none" strike="noStrike" baseline="0" dirty="0">
                <a:latin typeface="BNazanin"/>
              </a:rPr>
              <a:t>اختلالات فوق جزو </a:t>
            </a:r>
            <a:r>
              <a:rPr lang="fa-IR" sz="1800" b="1" i="0" u="none" strike="noStrike" baseline="0" dirty="0">
                <a:solidFill>
                  <a:schemeClr val="accent1">
                    <a:lumMod val="75000"/>
                  </a:schemeClr>
                </a:solidFill>
                <a:latin typeface="BNazanin"/>
              </a:rPr>
              <a:t>بیماریهای تک ژنی </a:t>
            </a:r>
            <a:r>
              <a:rPr lang="fa-IR" sz="1800" b="0" i="0" u="none" strike="noStrike" baseline="0" dirty="0">
                <a:latin typeface="BNazanin"/>
              </a:rPr>
              <a:t>هستند. اگرچه</a:t>
            </a:r>
            <a:r>
              <a:rPr lang="en-US" sz="1800" b="0" i="0" u="none" strike="noStrike" baseline="0" dirty="0">
                <a:latin typeface="BNazanin"/>
              </a:rPr>
              <a:t> </a:t>
            </a:r>
            <a:r>
              <a:rPr lang="fa-IR" sz="1800" b="0" i="0" u="none" strike="noStrike" baseline="0" dirty="0">
                <a:latin typeface="BNazanin"/>
              </a:rPr>
              <a:t>بیماریهای تک ژنی به طور منفرد نادرند اما در مجموع </a:t>
            </a:r>
            <a:r>
              <a:rPr lang="fa-IR" sz="1800" b="1" i="0" u="none" strike="noStrike" baseline="0" dirty="0">
                <a:solidFill>
                  <a:schemeClr val="accent1">
                    <a:lumMod val="75000"/>
                  </a:schemeClr>
                </a:solidFill>
                <a:latin typeface="BNazanin"/>
              </a:rPr>
              <a:t>10 در 1000 تولد</a:t>
            </a:r>
            <a:r>
              <a:rPr lang="fa-IR" sz="1800" b="0" i="0" u="none" strike="noStrike" baseline="0" dirty="0">
                <a:latin typeface="BNazanin"/>
              </a:rPr>
              <a:t> برآورد میشوند.</a:t>
            </a:r>
          </a:p>
          <a:p>
            <a:pPr algn="r" rtl="1"/>
            <a:r>
              <a:rPr lang="fa-IR" sz="1800" b="0" i="0" u="none" strike="noStrike" baseline="0" dirty="0">
                <a:latin typeface="BNazanin"/>
              </a:rPr>
              <a:t> الگوی توارث</a:t>
            </a:r>
            <a:r>
              <a:rPr lang="en-US" sz="1800" b="0" i="0" u="none" strike="noStrike" baseline="0" dirty="0">
                <a:latin typeface="BNazanin"/>
              </a:rPr>
              <a:t> </a:t>
            </a:r>
            <a:r>
              <a:rPr lang="fa-IR" sz="1800" b="0" i="0" u="none" strike="noStrike" baseline="0" dirty="0">
                <a:latin typeface="BNazanin"/>
              </a:rPr>
              <a:t>این بیماریها اغلب به صورت اتوزوم مغلوب است ولی موارد وابسته به </a:t>
            </a:r>
            <a:r>
              <a:rPr lang="en-US" sz="1800" b="0" i="0" u="none" strike="noStrike" baseline="0" dirty="0">
                <a:latin typeface="Times New Roman" panose="02020603050405020304" pitchFamily="18" charset="0"/>
              </a:rPr>
              <a:t>X </a:t>
            </a:r>
            <a:r>
              <a:rPr lang="fa-IR" sz="1800" b="0" i="0" u="none" strike="noStrike" baseline="0" dirty="0">
                <a:latin typeface="BNazanin"/>
              </a:rPr>
              <a:t>و غالب نیز وجود دارند. در</a:t>
            </a:r>
            <a:r>
              <a:rPr lang="en-US" sz="1800" b="0" i="0" u="none" strike="noStrike" baseline="0" dirty="0">
                <a:latin typeface="BNazanin"/>
              </a:rPr>
              <a:t> </a:t>
            </a:r>
            <a:r>
              <a:rPr lang="fa-IR" sz="1800" b="0" i="0" u="none" strike="noStrike" baseline="0" dirty="0">
                <a:latin typeface="BNazanin"/>
              </a:rPr>
              <a:t>فرزندان زوجهایی که ارتباط فامیلی نزدیک عمدتاً </a:t>
            </a:r>
            <a:r>
              <a:rPr lang="en-US" sz="1800" b="0" i="0" u="none" strike="noStrike" baseline="0" dirty="0">
                <a:latin typeface="Times New Roman" panose="02020603050405020304" pitchFamily="18" charset="0"/>
              </a:rPr>
              <a:t>First cousin </a:t>
            </a:r>
            <a:r>
              <a:rPr lang="fa-IR" sz="1800" b="0" i="0" u="none" strike="noStrike" baseline="0" dirty="0">
                <a:latin typeface="BNazanin"/>
              </a:rPr>
              <a:t>دارند</a:t>
            </a:r>
            <a:r>
              <a:rPr lang="fa-IR" sz="1800" b="1" i="0" u="none" strike="noStrike" baseline="0" dirty="0">
                <a:latin typeface="BNazaninBold"/>
              </a:rPr>
              <a:t>، </a:t>
            </a:r>
            <a:r>
              <a:rPr lang="fa-IR" sz="1800" b="0" i="0" u="none" strike="noStrike" baseline="0" dirty="0">
                <a:latin typeface="BNazanin"/>
              </a:rPr>
              <a:t>افزایش بروز موارد اتوزوم مغلوب وجود دارد. </a:t>
            </a:r>
          </a:p>
          <a:p>
            <a:pPr algn="r" rtl="1"/>
            <a:r>
              <a:rPr lang="fa-IR" sz="1800" b="0" i="0" u="none" strike="noStrike" baseline="0" dirty="0">
                <a:latin typeface="BNazanin"/>
              </a:rPr>
              <a:t>از سوی دیگر ازدواجهای فامیلی در ایران یک پدیده پسندیده</a:t>
            </a:r>
            <a:r>
              <a:rPr lang="en-US" sz="1800" b="0" i="0" u="none" strike="noStrike" baseline="0" dirty="0">
                <a:latin typeface="BNazanin"/>
              </a:rPr>
              <a:t> </a:t>
            </a:r>
            <a:r>
              <a:rPr lang="fa-IR" sz="1800" b="0" i="0" u="none" strike="noStrike" baseline="0" dirty="0">
                <a:latin typeface="BNazanin"/>
              </a:rPr>
              <a:t>اجتماعی تلقی میشود، بنابراین بروز این موارد در هر حال از </a:t>
            </a:r>
            <a:r>
              <a:rPr lang="fa-IR" sz="1800" b="1" i="0" u="none" strike="noStrike" baseline="0" dirty="0">
                <a:solidFill>
                  <a:schemeClr val="accent1">
                    <a:lumMod val="75000"/>
                  </a:schemeClr>
                </a:solidFill>
                <a:latin typeface="BNazanin"/>
              </a:rPr>
              <a:t>افرایش نسبی </a:t>
            </a:r>
            <a:r>
              <a:rPr lang="fa-IR" sz="1800" b="0" i="0" u="none" strike="noStrike" baseline="0" dirty="0">
                <a:latin typeface="BNazanin"/>
              </a:rPr>
              <a:t>برخوردار خواهد بود و مستلزم مشاورۀ ژنتیک است.</a:t>
            </a:r>
            <a:endParaRPr lang="en-US" dirty="0"/>
          </a:p>
        </p:txBody>
      </p:sp>
    </p:spTree>
    <p:extLst>
      <p:ext uri="{BB962C8B-B14F-4D97-AF65-F5344CB8AC3E}">
        <p14:creationId xmlns:p14="http://schemas.microsoft.com/office/powerpoint/2010/main" val="3373076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8773-CE08-48BD-B72D-0D406E9AFC18}"/>
              </a:ext>
            </a:extLst>
          </p:cNvPr>
          <p:cNvSpPr>
            <a:spLocks noGrp="1"/>
          </p:cNvSpPr>
          <p:nvPr>
            <p:ph type="title"/>
          </p:nvPr>
        </p:nvSpPr>
        <p:spPr/>
        <p:txBody>
          <a:bodyPr/>
          <a:lstStyle/>
          <a:p>
            <a:pPr algn="ctr" rtl="1"/>
            <a:r>
              <a:rPr lang="fa-IR" sz="3600" b="1" i="0" u="none" strike="noStrike" baseline="0" dirty="0">
                <a:latin typeface="BNazaninBold"/>
              </a:rPr>
              <a:t>غربالگری بیماریهای متابولیک ارثی:</a:t>
            </a:r>
            <a:endParaRPr lang="en-US" dirty="0"/>
          </a:p>
        </p:txBody>
      </p:sp>
      <p:sp>
        <p:nvSpPr>
          <p:cNvPr id="3" name="Content Placeholder 2">
            <a:extLst>
              <a:ext uri="{FF2B5EF4-FFF2-40B4-BE49-F238E27FC236}">
                <a16:creationId xmlns:a16="http://schemas.microsoft.com/office/drawing/2014/main" id="{B1C5C351-BF4E-2CC4-8DFB-6DA58E9AE5CB}"/>
              </a:ext>
            </a:extLst>
          </p:cNvPr>
          <p:cNvSpPr>
            <a:spLocks noGrp="1"/>
          </p:cNvSpPr>
          <p:nvPr>
            <p:ph idx="1"/>
          </p:nvPr>
        </p:nvSpPr>
        <p:spPr>
          <a:xfrm>
            <a:off x="677334" y="1663701"/>
            <a:ext cx="8596668" cy="4377662"/>
          </a:xfrm>
        </p:spPr>
        <p:txBody>
          <a:bodyPr>
            <a:normAutofit/>
          </a:bodyPr>
          <a:lstStyle/>
          <a:p>
            <a:pPr algn="r" rtl="1">
              <a:buFont typeface="Wingdings" panose="05000000000000000000" pitchFamily="2" charset="2"/>
              <a:buChar char="Ø"/>
            </a:pPr>
            <a:r>
              <a:rPr lang="fa-IR" sz="1800" b="0" i="0" u="none" strike="noStrike" baseline="0" dirty="0">
                <a:latin typeface="BNazanin"/>
              </a:rPr>
              <a:t>در بسیاری از کشورهای جهان از </a:t>
            </a:r>
            <a:r>
              <a:rPr lang="fa-IR" sz="1800" b="0" i="0" u="none" strike="noStrike" baseline="0" dirty="0">
                <a:solidFill>
                  <a:srgbClr val="FF0000"/>
                </a:solidFill>
                <a:latin typeface="BNazanin"/>
              </a:rPr>
              <a:t>بیش از 3 دهه گذشته </a:t>
            </a:r>
            <a:r>
              <a:rPr lang="fa-IR" sz="1800" b="0" i="0" u="none" strike="noStrike" baseline="0" dirty="0">
                <a:latin typeface="BNazanin"/>
              </a:rPr>
              <a:t>شناسایی دست کم برخی از </a:t>
            </a:r>
            <a:r>
              <a:rPr lang="fa-IR" sz="1800" b="0" i="0" u="none" strike="noStrike" baseline="0" dirty="0">
                <a:solidFill>
                  <a:srgbClr val="FF0000"/>
                </a:solidFill>
                <a:latin typeface="BNazanin"/>
              </a:rPr>
              <a:t>شایعترین</a:t>
            </a:r>
            <a:r>
              <a:rPr lang="fa-IR" sz="1800" b="0" i="0" u="none" strike="noStrike" baseline="0" dirty="0">
                <a:latin typeface="BNazanin"/>
              </a:rPr>
              <a:t> زیرگروههای بیماریهای متابولیک ارثی نظیر </a:t>
            </a:r>
            <a:r>
              <a:rPr lang="fa-IR" sz="1800" b="0" i="0" u="none" strike="noStrike" baseline="0" dirty="0">
                <a:solidFill>
                  <a:srgbClr val="FF0000"/>
                </a:solidFill>
                <a:latin typeface="BNazanin"/>
              </a:rPr>
              <a:t>فنیل</a:t>
            </a:r>
            <a:r>
              <a:rPr lang="en-US" sz="1800" b="0" i="0" u="none" strike="noStrike" baseline="0" dirty="0">
                <a:solidFill>
                  <a:srgbClr val="FF0000"/>
                </a:solidFill>
                <a:latin typeface="BNazanin"/>
              </a:rPr>
              <a:t> </a:t>
            </a:r>
            <a:r>
              <a:rPr lang="fa-IR" sz="1800" b="0" i="0" u="none" strike="noStrike" baseline="0" dirty="0">
                <a:solidFill>
                  <a:srgbClr val="FF0000"/>
                </a:solidFill>
                <a:latin typeface="BNazanin"/>
              </a:rPr>
              <a:t>کتونوری </a:t>
            </a:r>
            <a:r>
              <a:rPr lang="fa-IR" sz="1800" b="0" i="0" u="none" strike="noStrike" baseline="0" dirty="0">
                <a:latin typeface="BNazanin"/>
              </a:rPr>
              <a:t>در </a:t>
            </a:r>
            <a:r>
              <a:rPr lang="fa-IR" sz="1800" b="0" i="0" u="none" strike="noStrike" baseline="0" dirty="0">
                <a:latin typeface="Calibri" panose="020F0502020204030204" pitchFamily="34" charset="0"/>
              </a:rPr>
              <a:t>– </a:t>
            </a:r>
            <a:r>
              <a:rPr lang="fa-IR" sz="1800" b="0" i="0" u="none" strike="noStrike" baseline="0" dirty="0">
                <a:latin typeface="BNazanin"/>
              </a:rPr>
              <a:t>برنامه غربالگری نوزادی قرار دارد اما شناسایی </a:t>
            </a:r>
            <a:r>
              <a:rPr lang="fa-IR" sz="1800" b="0" i="0" u="none" strike="noStrike" baseline="0" dirty="0">
                <a:solidFill>
                  <a:srgbClr val="FF0000"/>
                </a:solidFill>
                <a:latin typeface="BNazanin"/>
              </a:rPr>
              <a:t>انواع نادرتر این اختلالات </a:t>
            </a:r>
            <a:r>
              <a:rPr lang="fa-IR" sz="1800" b="0" i="0" u="none" strike="noStrike" baseline="0" dirty="0">
                <a:latin typeface="BNazanin"/>
              </a:rPr>
              <a:t>در بسیاری از کشورها جزء </a:t>
            </a:r>
            <a:r>
              <a:rPr lang="fa-IR" sz="1800" b="0" i="0" u="none" strike="noStrike" baseline="0" dirty="0">
                <a:solidFill>
                  <a:srgbClr val="FF0000"/>
                </a:solidFill>
                <a:latin typeface="BNazanin"/>
              </a:rPr>
              <a:t>خدمات روتین غربالگری نوزادی نیستند</a:t>
            </a:r>
            <a:r>
              <a:rPr lang="fa-IR" sz="1800" b="0" i="0" u="none" strike="noStrike" baseline="0" dirty="0">
                <a:latin typeface="BNazanin"/>
              </a:rPr>
              <a:t>. </a:t>
            </a:r>
          </a:p>
          <a:p>
            <a:pPr algn="r" rtl="1">
              <a:buFont typeface="Wingdings" panose="05000000000000000000" pitchFamily="2" charset="2"/>
              <a:buChar char="Ø"/>
            </a:pPr>
            <a:r>
              <a:rPr lang="fa-IR" sz="1800" b="0" i="0" u="none" strike="noStrike" baseline="0" dirty="0">
                <a:latin typeface="BNazanin"/>
              </a:rPr>
              <a:t>شناسایی بهنگام بیماریهای متابولیک ارثی، نیازمند زیرساختهای تشخیص بالینی ویژه در تلفیق با دسترسی به تکنولوژیهای نوین آزمایشگاهی است.</a:t>
            </a:r>
          </a:p>
          <a:p>
            <a:pPr algn="r" rtl="1">
              <a:buFont typeface="Wingdings" panose="05000000000000000000" pitchFamily="2" charset="2"/>
              <a:buChar char="Ø"/>
            </a:pPr>
            <a:r>
              <a:rPr lang="fa-IR" sz="1800" b="0" i="0" u="none" strike="noStrike" baseline="0" dirty="0">
                <a:latin typeface="BNazanin"/>
              </a:rPr>
              <a:t>شناسایی اختلالات متابولیک ارثی در کشورهای دارای درآمد کم و متوسط به علت محدودیت منابع با چالش بیشتری رو به روست.</a:t>
            </a:r>
            <a:endParaRPr lang="en-US" dirty="0"/>
          </a:p>
        </p:txBody>
      </p:sp>
    </p:spTree>
    <p:extLst>
      <p:ext uri="{BB962C8B-B14F-4D97-AF65-F5344CB8AC3E}">
        <p14:creationId xmlns:p14="http://schemas.microsoft.com/office/powerpoint/2010/main" val="19709513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A9411B0-7064-4E11-E3FD-4C9793D69FD4}"/>
              </a:ext>
            </a:extLst>
          </p:cNvPr>
          <p:cNvSpPr/>
          <p:nvPr/>
        </p:nvSpPr>
        <p:spPr>
          <a:xfrm>
            <a:off x="5181600" y="954088"/>
            <a:ext cx="4318000" cy="1801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800" b="1" i="0" u="none" strike="noStrike" baseline="0" dirty="0">
                <a:solidFill>
                  <a:srgbClr val="00B050"/>
                </a:solidFill>
                <a:latin typeface="BNazaninBold"/>
              </a:rPr>
              <a:t>هدف کلی برنامه:</a:t>
            </a:r>
            <a:r>
              <a:rPr lang="fa-IR" sz="1800" b="1" i="0" u="none" strike="noStrike" baseline="0" dirty="0">
                <a:solidFill>
                  <a:srgbClr val="EE7D31"/>
                </a:solidFill>
                <a:latin typeface="BNazaninBold"/>
              </a:rPr>
              <a:t/>
            </a:r>
            <a:br>
              <a:rPr lang="fa-IR" sz="1800" b="1" i="0" u="none" strike="noStrike" baseline="0" dirty="0">
                <a:solidFill>
                  <a:srgbClr val="EE7D31"/>
                </a:solidFill>
                <a:latin typeface="BNazaninBold"/>
              </a:rPr>
            </a:br>
            <a:r>
              <a:rPr lang="fa-IR" sz="1800" b="0" i="0" u="none" strike="noStrike" baseline="0" dirty="0">
                <a:solidFill>
                  <a:srgbClr val="000000"/>
                </a:solidFill>
                <a:latin typeface="BNazanin"/>
              </a:rPr>
              <a:t>کاهش بار بیماری متابولیک ارثی</a:t>
            </a:r>
            <a:endParaRPr lang="en-US" dirty="0"/>
          </a:p>
        </p:txBody>
      </p:sp>
      <p:sp>
        <p:nvSpPr>
          <p:cNvPr id="5" name="Rectangle: Rounded Corners 4">
            <a:extLst>
              <a:ext uri="{FF2B5EF4-FFF2-40B4-BE49-F238E27FC236}">
                <a16:creationId xmlns:a16="http://schemas.microsoft.com/office/drawing/2014/main" id="{F2B1FB27-EEE3-D58C-21C9-ACA7BDD6CFAB}"/>
              </a:ext>
            </a:extLst>
          </p:cNvPr>
          <p:cNvSpPr/>
          <p:nvPr/>
        </p:nvSpPr>
        <p:spPr>
          <a:xfrm>
            <a:off x="1752600" y="2299494"/>
            <a:ext cx="5588000" cy="2259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rtl="1">
              <a:buNone/>
            </a:pPr>
            <a:r>
              <a:rPr lang="fa-IR" sz="1800" b="1" i="0" u="none" strike="noStrike" baseline="0" dirty="0">
                <a:solidFill>
                  <a:srgbClr val="00B050"/>
                </a:solidFill>
                <a:latin typeface="BNazaninBold"/>
              </a:rPr>
              <a:t>اهداف اختصاصی:</a:t>
            </a:r>
          </a:p>
          <a:p>
            <a:pPr marL="0" indent="0" algn="r" rtl="1">
              <a:buNone/>
            </a:pPr>
            <a:r>
              <a:rPr lang="fa-IR" sz="1800" b="0" i="0" u="none" strike="noStrike" baseline="0" dirty="0">
                <a:solidFill>
                  <a:srgbClr val="000000"/>
                </a:solidFill>
                <a:latin typeface="BNazanin"/>
              </a:rPr>
              <a:t>1 . کاهش بروز بیماری</a:t>
            </a:r>
          </a:p>
          <a:p>
            <a:pPr marL="0" indent="0" algn="r" rtl="1">
              <a:buNone/>
            </a:pPr>
            <a:r>
              <a:rPr lang="fa-IR" sz="1800" b="0" i="0" u="none" strike="noStrike" baseline="0" dirty="0">
                <a:solidFill>
                  <a:srgbClr val="000000"/>
                </a:solidFill>
                <a:latin typeface="BNazanin"/>
              </a:rPr>
              <a:t>2 . کاهش معلولیت جسمی ناشی از بیماری</a:t>
            </a:r>
          </a:p>
          <a:p>
            <a:pPr marL="0" indent="0" algn="r" rtl="1">
              <a:buNone/>
            </a:pPr>
            <a:r>
              <a:rPr lang="fa-IR" sz="1800" b="0" i="0" u="none" strike="noStrike" baseline="0" dirty="0">
                <a:solidFill>
                  <a:srgbClr val="000000"/>
                </a:solidFill>
                <a:latin typeface="BNazanin"/>
              </a:rPr>
              <a:t>3 . کاهش عقب</a:t>
            </a:r>
            <a:r>
              <a:rPr lang="en-US" sz="1800" b="0" i="0" u="none" strike="noStrike" baseline="0" dirty="0">
                <a:solidFill>
                  <a:srgbClr val="000000"/>
                </a:solidFill>
                <a:latin typeface="BNazanin"/>
              </a:rPr>
              <a:t> </a:t>
            </a:r>
            <a:r>
              <a:rPr lang="fa-IR" sz="1800" b="0" i="0" u="none" strike="noStrike" baseline="0" dirty="0">
                <a:solidFill>
                  <a:srgbClr val="000000"/>
                </a:solidFill>
                <a:latin typeface="BNazanin"/>
              </a:rPr>
              <a:t>ماندگی ذهنی ناشی از بیماری</a:t>
            </a:r>
          </a:p>
          <a:p>
            <a:pPr marL="0" indent="0" algn="r" rtl="1">
              <a:buNone/>
            </a:pPr>
            <a:r>
              <a:rPr lang="fa-IR" sz="1800" b="0" i="0" u="none" strike="noStrike" baseline="0" dirty="0">
                <a:solidFill>
                  <a:srgbClr val="000000"/>
                </a:solidFill>
                <a:latin typeface="BNazanin"/>
              </a:rPr>
              <a:t>4 . کاهش صدمه به خانواده به عنوان زیربنای اجتماع</a:t>
            </a:r>
            <a:endParaRPr lang="en-US" dirty="0"/>
          </a:p>
        </p:txBody>
      </p:sp>
    </p:spTree>
    <p:extLst>
      <p:ext uri="{BB962C8B-B14F-4D97-AF65-F5344CB8AC3E}">
        <p14:creationId xmlns:p14="http://schemas.microsoft.com/office/powerpoint/2010/main" val="2236437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448</TotalTime>
  <Words>2945</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BNazanin</vt:lpstr>
      <vt:lpstr>BNazaninBold</vt:lpstr>
      <vt:lpstr>BZar</vt:lpstr>
      <vt:lpstr>Calibri</vt:lpstr>
      <vt:lpstr>Tahoma</vt:lpstr>
      <vt:lpstr>Times New Roman</vt:lpstr>
      <vt:lpstr>Trebuchet MS</vt:lpstr>
      <vt:lpstr>Wingdings</vt:lpstr>
      <vt:lpstr>Wingdings 3</vt:lpstr>
      <vt:lpstr>Wingdings-Regular</vt:lpstr>
      <vt:lpstr>Facet</vt:lpstr>
      <vt:lpstr>PowerPoint Presentation</vt:lpstr>
      <vt:lpstr>PowerPoint Presentation</vt:lpstr>
      <vt:lpstr>بیماریهای متابولیک ارثی:</vt:lpstr>
      <vt:lpstr>PowerPoint Presentation</vt:lpstr>
      <vt:lpstr>PowerPoint Presentation</vt:lpstr>
      <vt:lpstr>هر یک از بیماریهای متابولیک نقش کوچک اما قابل توجهی در مرگ نامشخص شیرخوار دارند. از جمله اختلالات متابولیک ارثی که باعث مرگ ناگهانی میگردند، عبارت هستند از:</vt:lpstr>
      <vt:lpstr>ژنتیک اختلالات متابولیک ارثی:</vt:lpstr>
      <vt:lpstr>غربالگری بیماریهای متابولیک ارثی:</vt:lpstr>
      <vt:lpstr>PowerPoint Presentation</vt:lpstr>
      <vt:lpstr>PowerPoint Presentation</vt:lpstr>
      <vt:lpstr>استانداردهای اجرایی، ناظر به فرایندهای کلی برنامه و ارجاع بیماران بین سطوح و مراکز ارائه خدمت : </vt:lpstr>
      <vt:lpstr>بیماریهای هدف غربالگری نوزادان برای بیماریهای متابولیک ارثی:</vt:lpstr>
      <vt:lpstr>انواع بیماریهای متابولیک ارثی از منظر بالینی و تشخیصی :</vt:lpstr>
      <vt:lpstr>وظایف خانه بهداشت/ پایگاه سلامت (بهورز/ مراقب سلامت) :</vt:lpstr>
      <vt:lpstr>وظایف مرکز غربالگری نوزادان (نمونه گیری از پاشنه پا) / وظایف مراقب سلامت (نمونه گیر):</vt:lpstr>
      <vt:lpstr>PowerPoint Presentation</vt:lpstr>
      <vt:lpstr>PowerPoint Presentation</vt:lpstr>
      <vt:lpstr>PowerPoint Presentation</vt:lpstr>
      <vt:lpstr>غربالگری نوزادان بستری در بیمارستان :</vt:lpstr>
      <vt:lpstr>PowerPoint Presentation</vt:lpstr>
      <vt:lpstr>مواردی که آزمایش غربالگری را به صورت کاذب منفی می نماید :</vt:lpstr>
      <vt:lpstr>مواردی که آزمایش غربالگری را به صورت کاذب مثبت می نماید (این موارد نیاز به نمونه گیری مجدد ندارد)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NCTeam</dc:creator>
  <cp:lastModifiedBy>Behvarzi</cp:lastModifiedBy>
  <cp:revision>105</cp:revision>
  <dcterms:created xsi:type="dcterms:W3CDTF">2025-02-05T09:48:23Z</dcterms:created>
  <dcterms:modified xsi:type="dcterms:W3CDTF">2025-08-26T08:06:14Z</dcterms:modified>
</cp:coreProperties>
</file>